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16"/>
  </p:notesMasterIdLst>
  <p:sldIdLst>
    <p:sldId id="256" r:id="rId2"/>
    <p:sldId id="271" r:id="rId3"/>
    <p:sldId id="272" r:id="rId4"/>
    <p:sldId id="265" r:id="rId5"/>
    <p:sldId id="266" r:id="rId6"/>
    <p:sldId id="273" r:id="rId7"/>
    <p:sldId id="279" r:id="rId8"/>
    <p:sldId id="274" r:id="rId9"/>
    <p:sldId id="275" r:id="rId10"/>
    <p:sldId id="268" r:id="rId11"/>
    <p:sldId id="278" r:id="rId12"/>
    <p:sldId id="277" r:id="rId13"/>
    <p:sldId id="276" r:id="rId14"/>
    <p:sldId id="258" r:id="rId15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B0FB59-9AB1-4ECD-8704-D54180D9B006}" type="datetimeFigureOut">
              <a:rPr lang="bg-BG" smtClean="0"/>
              <a:t>3.7.2025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2AEC46-FCBA-474E-A48A-BFF0A7D5C40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99746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AEC46-FCBA-474E-A48A-BFF0A7D5C40F}" type="slidenum">
              <a:rPr lang="bg-BG" smtClean="0"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54073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392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232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948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128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72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48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356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545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756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049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590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945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7E2F724-2FB3-4D1D-A730-739B8654C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B66387-17DA-94D4-02B4-3DBE1F44684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/>
          <a:stretch>
            <a:fillRect/>
          </a:stretch>
        </p:blipFill>
        <p:spPr>
          <a:xfrm>
            <a:off x="-2" y="-2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7CC622-8017-670F-F2D7-E29F03CC1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775557"/>
            <a:ext cx="5021182" cy="3290107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bg-BG" sz="3300" noProof="0" dirty="0">
                <a:solidFill>
                  <a:srgbClr val="FFFFFF"/>
                </a:solidFill>
              </a:rPr>
              <a:t>Платформа за популяризиране на независими музикални изпълнители и изграждане на общност около алтернативната музикална сцена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E19EAD-4E5E-F6BF-5948-8CDC2D38BB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70" y="4482449"/>
            <a:ext cx="5312562" cy="2108473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1600" b="1" noProof="0" dirty="0">
                <a:solidFill>
                  <a:srgbClr val="FFFFFF"/>
                </a:solidFill>
              </a:rPr>
              <a:t>Дипломант: </a:t>
            </a:r>
            <a:r>
              <a:rPr lang="bg-BG" sz="1600" noProof="0" dirty="0">
                <a:solidFill>
                  <a:srgbClr val="FFFFFF"/>
                </a:solidFill>
              </a:rPr>
              <a:t>Михаил Илидонов Щерев</a:t>
            </a:r>
            <a:r>
              <a:rPr lang="bg-BG" sz="1600" b="1" noProof="0" dirty="0">
                <a:solidFill>
                  <a:srgbClr val="FFFFFF"/>
                </a:solidFill>
              </a:rPr>
              <a:t>		</a:t>
            </a:r>
            <a:endParaRPr lang="bg-BG" sz="1600" noProof="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bg-BG" sz="1600" b="1" noProof="0" dirty="0">
                <a:solidFill>
                  <a:srgbClr val="FFFFFF"/>
                </a:solidFill>
              </a:rPr>
              <a:t>Факултетен номер</a:t>
            </a:r>
            <a:r>
              <a:rPr lang="bg-BG" sz="1600" noProof="0" dirty="0">
                <a:solidFill>
                  <a:srgbClr val="FFFFFF"/>
                </a:solidFill>
              </a:rPr>
              <a:t>: 471221045</a:t>
            </a:r>
          </a:p>
          <a:p>
            <a:pPr>
              <a:lnSpc>
                <a:spcPct val="100000"/>
              </a:lnSpc>
            </a:pPr>
            <a:r>
              <a:rPr lang="bg-BG" sz="1600" b="1" noProof="0" dirty="0">
                <a:solidFill>
                  <a:srgbClr val="FFFFFF"/>
                </a:solidFill>
              </a:rPr>
              <a:t>Научен ръководител: </a:t>
            </a:r>
            <a:r>
              <a:rPr lang="bg-BG" sz="1600" noProof="0" dirty="0">
                <a:solidFill>
                  <a:srgbClr val="FFFFFF"/>
                </a:solidFill>
              </a:rPr>
              <a:t>доц. д-р Златко Захариев</a:t>
            </a:r>
          </a:p>
          <a:p>
            <a:pPr>
              <a:lnSpc>
                <a:spcPct val="100000"/>
              </a:lnSpc>
            </a:pPr>
            <a:r>
              <a:rPr lang="bg-BG" sz="1600" b="1" noProof="0" dirty="0">
                <a:solidFill>
                  <a:srgbClr val="FFFFFF"/>
                </a:solidFill>
              </a:rPr>
              <a:t>Специалност: </a:t>
            </a:r>
            <a:r>
              <a:rPr lang="bg-BG" sz="1600" noProof="0" dirty="0">
                <a:solidFill>
                  <a:srgbClr val="FFFFFF"/>
                </a:solidFill>
              </a:rPr>
              <a:t>Информатика и софтуерни науки </a:t>
            </a:r>
          </a:p>
          <a:p>
            <a:pPr>
              <a:lnSpc>
                <a:spcPct val="100000"/>
              </a:lnSpc>
            </a:pPr>
            <a:r>
              <a:rPr lang="bg-BG" sz="1600" b="1" noProof="0" dirty="0">
                <a:solidFill>
                  <a:srgbClr val="FFFFFF"/>
                </a:solidFill>
              </a:rPr>
              <a:t>ОКС: </a:t>
            </a:r>
            <a:r>
              <a:rPr lang="bg-BG" sz="1600" noProof="0" dirty="0">
                <a:solidFill>
                  <a:srgbClr val="FFFFFF"/>
                </a:solidFill>
              </a:rPr>
              <a:t>Бакалавър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noProof="0" dirty="0"/>
          </a:p>
        </p:txBody>
      </p:sp>
      <p:pic>
        <p:nvPicPr>
          <p:cNvPr id="7" name="Picture 6" descr="A logo with a sound wave&#10;&#10;AI-generated content may be incorrect.">
            <a:extLst>
              <a:ext uri="{FF2B5EF4-FFF2-40B4-BE49-F238E27FC236}">
                <a16:creationId xmlns:a16="http://schemas.microsoft.com/office/drawing/2014/main" id="{D8A2F774-F375-046E-E9D1-6A49E97C10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950" y="-3"/>
            <a:ext cx="5539050" cy="6858000"/>
          </a:xfrm>
          <a:prstGeom prst="rect">
            <a:avLst/>
          </a:prstGeom>
        </p:spPr>
      </p:pic>
      <p:pic>
        <p:nvPicPr>
          <p:cNvPr id="9" name="Picture 8" descr="A logo with blue and black text&#10;&#10;AI-generated content may be incorrect.">
            <a:extLst>
              <a:ext uri="{FF2B5EF4-FFF2-40B4-BE49-F238E27FC236}">
                <a16:creationId xmlns:a16="http://schemas.microsoft.com/office/drawing/2014/main" id="{D7715900-DB74-D24F-8041-BC2B2FCA74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334" y="753609"/>
            <a:ext cx="2300195" cy="153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86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CADF6E-3030-0EB9-FBEA-4B98C2091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EDB40C4-18A8-CBF9-A0D9-7CD390BA4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noProof="0" dirty="0"/>
          </a:p>
        </p:txBody>
      </p:sp>
      <p:pic>
        <p:nvPicPr>
          <p:cNvPr id="2" name="Picture 1" descr="A blue cubes pattern&#10;&#10;AI-generated content may be incorrect.">
            <a:extLst>
              <a:ext uri="{FF2B5EF4-FFF2-40B4-BE49-F238E27FC236}">
                <a16:creationId xmlns:a16="http://schemas.microsoft.com/office/drawing/2014/main" id="{9223F71D-87F2-2E67-5E01-2B49EA9ABF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5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6828EC6-C52B-BFD7-7293-8150B92A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0631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BBBC4A-BFA5-1EED-B0FE-54C02F566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131" y="231035"/>
            <a:ext cx="4855302" cy="19186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9EA602-E669-E629-268F-58130DED5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870" y="231035"/>
            <a:ext cx="3253678" cy="18280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6A6F3E-F7E7-B8E6-2EDB-2C8F0E24CF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192" y="2672479"/>
            <a:ext cx="5535406" cy="11330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B4EC59-F9C9-6958-779D-66F1EB2310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870" y="2219185"/>
            <a:ext cx="3253678" cy="18027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E87EEC7-83B8-D49C-3A65-3186121C1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7970" y="4201579"/>
            <a:ext cx="4677624" cy="17292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57E859E-E3DE-7C72-3933-E1774A1FEC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870" y="4182042"/>
            <a:ext cx="3253678" cy="1768303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E98E0944-BFA3-F75D-B148-3AB8A2554340}"/>
              </a:ext>
            </a:extLst>
          </p:cNvPr>
          <p:cNvSpPr/>
          <p:nvPr/>
        </p:nvSpPr>
        <p:spPr>
          <a:xfrm>
            <a:off x="4046899" y="787426"/>
            <a:ext cx="2047587" cy="715224"/>
          </a:xfrm>
          <a:prstGeom prst="right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noProof="0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EFBFF5E5-037E-5B73-6D9E-7B4488CC0130}"/>
              </a:ext>
            </a:extLst>
          </p:cNvPr>
          <p:cNvSpPr/>
          <p:nvPr/>
        </p:nvSpPr>
        <p:spPr>
          <a:xfrm>
            <a:off x="4046898" y="2881372"/>
            <a:ext cx="2047587" cy="715224"/>
          </a:xfrm>
          <a:prstGeom prst="right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noProof="0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B83B1EEB-E407-5136-27BF-7EA15FE1FAE9}"/>
              </a:ext>
            </a:extLst>
          </p:cNvPr>
          <p:cNvSpPr/>
          <p:nvPr/>
        </p:nvSpPr>
        <p:spPr>
          <a:xfrm>
            <a:off x="4085965" y="4708581"/>
            <a:ext cx="2047587" cy="715224"/>
          </a:xfrm>
          <a:prstGeom prst="right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1033616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BD37A3-F619-1E4A-B357-65A70D66B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9B2DE9E-DFA0-B9CE-E890-9A1BE64E5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noProof="0" dirty="0"/>
          </a:p>
        </p:txBody>
      </p:sp>
      <p:pic>
        <p:nvPicPr>
          <p:cNvPr id="2" name="Picture 1" descr="A blue cubes pattern&#10;&#10;AI-generated content may be incorrect.">
            <a:extLst>
              <a:ext uri="{FF2B5EF4-FFF2-40B4-BE49-F238E27FC236}">
                <a16:creationId xmlns:a16="http://schemas.microsoft.com/office/drawing/2014/main" id="{D166D290-8C9C-59E1-B8A8-53CA523612C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r="25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AA4E8E-2137-D1FD-C612-2FFA056163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noProof="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7E75634-DFD5-2362-0007-6D9D62AF65F6}"/>
              </a:ext>
            </a:extLst>
          </p:cNvPr>
          <p:cNvSpPr txBox="1">
            <a:spLocks/>
          </p:cNvSpPr>
          <p:nvPr/>
        </p:nvSpPr>
        <p:spPr>
          <a:xfrm>
            <a:off x="518160" y="767413"/>
            <a:ext cx="11155680" cy="796071"/>
          </a:xfrm>
          <a:prstGeom prst="rect">
            <a:avLst/>
          </a:prstGeom>
        </p:spPr>
        <p:txBody>
          <a:bodyPr>
            <a:normAutofit fontScale="3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10700" noProof="0" dirty="0">
                <a:solidFill>
                  <a:schemeClr val="bg1"/>
                </a:solidFill>
              </a:rPr>
              <a:t>Предимства пред други платформи</a:t>
            </a:r>
            <a:br>
              <a:rPr lang="bg-BG" noProof="0" dirty="0">
                <a:solidFill>
                  <a:schemeClr val="bg1"/>
                </a:solidFill>
              </a:rPr>
            </a:br>
            <a:endParaRPr lang="bg-BG" noProof="0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E9F89C0-5A64-7A5E-C255-6EB5407DD31F}"/>
              </a:ext>
            </a:extLst>
          </p:cNvPr>
          <p:cNvSpPr txBox="1">
            <a:spLocks/>
          </p:cNvSpPr>
          <p:nvPr/>
        </p:nvSpPr>
        <p:spPr>
          <a:xfrm>
            <a:off x="518160" y="1444159"/>
            <a:ext cx="11155680" cy="471848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bg-BG" noProof="0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8D686A1-6524-3014-48A4-D440360527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139193"/>
              </p:ext>
            </p:extLst>
          </p:nvPr>
        </p:nvGraphicFramePr>
        <p:xfrm>
          <a:off x="688061" y="1444160"/>
          <a:ext cx="10857396" cy="3865831"/>
        </p:xfrm>
        <a:graphic>
          <a:graphicData uri="http://schemas.openxmlformats.org/drawingml/2006/table">
            <a:tbl>
              <a:tblPr>
                <a:tableStyleId>{E269D01E-BC32-4049-B463-5C60D7B0CCD2}</a:tableStyleId>
              </a:tblPr>
              <a:tblGrid>
                <a:gridCol w="1809566">
                  <a:extLst>
                    <a:ext uri="{9D8B030D-6E8A-4147-A177-3AD203B41FA5}">
                      <a16:colId xmlns:a16="http://schemas.microsoft.com/office/drawing/2014/main" val="393944805"/>
                    </a:ext>
                  </a:extLst>
                </a:gridCol>
                <a:gridCol w="1809566">
                  <a:extLst>
                    <a:ext uri="{9D8B030D-6E8A-4147-A177-3AD203B41FA5}">
                      <a16:colId xmlns:a16="http://schemas.microsoft.com/office/drawing/2014/main" val="59313201"/>
                    </a:ext>
                  </a:extLst>
                </a:gridCol>
                <a:gridCol w="1809566">
                  <a:extLst>
                    <a:ext uri="{9D8B030D-6E8A-4147-A177-3AD203B41FA5}">
                      <a16:colId xmlns:a16="http://schemas.microsoft.com/office/drawing/2014/main" val="2958007676"/>
                    </a:ext>
                  </a:extLst>
                </a:gridCol>
                <a:gridCol w="1809566">
                  <a:extLst>
                    <a:ext uri="{9D8B030D-6E8A-4147-A177-3AD203B41FA5}">
                      <a16:colId xmlns:a16="http://schemas.microsoft.com/office/drawing/2014/main" val="1551854080"/>
                    </a:ext>
                  </a:extLst>
                </a:gridCol>
                <a:gridCol w="1809566">
                  <a:extLst>
                    <a:ext uri="{9D8B030D-6E8A-4147-A177-3AD203B41FA5}">
                      <a16:colId xmlns:a16="http://schemas.microsoft.com/office/drawing/2014/main" val="1563116625"/>
                    </a:ext>
                  </a:extLst>
                </a:gridCol>
                <a:gridCol w="1809566">
                  <a:extLst>
                    <a:ext uri="{9D8B030D-6E8A-4147-A177-3AD203B41FA5}">
                      <a16:colId xmlns:a16="http://schemas.microsoft.com/office/drawing/2014/main" val="385476707"/>
                    </a:ext>
                  </a:extLst>
                </a:gridCol>
              </a:tblGrid>
              <a:tr h="217837">
                <a:tc>
                  <a:txBody>
                    <a:bodyPr/>
                    <a:lstStyle/>
                    <a:p>
                      <a:r>
                        <a:rPr lang="bg-BG" sz="1200" noProof="0" dirty="0">
                          <a:solidFill>
                            <a:schemeClr val="bg1"/>
                          </a:solidFill>
                        </a:rPr>
                        <a:t>📌 </a:t>
                      </a:r>
                      <a:r>
                        <a:rPr lang="bg-BG" sz="1200" b="1" noProof="0" dirty="0">
                          <a:solidFill>
                            <a:schemeClr val="bg1"/>
                          </a:solidFill>
                        </a:rPr>
                        <a:t>Критерий</a:t>
                      </a:r>
                      <a:endParaRPr lang="bg-BG" sz="1200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29431" marR="29431" marT="14715" marB="14715" anchor="ctr"/>
                </a:tc>
                <a:tc>
                  <a:txBody>
                    <a:bodyPr/>
                    <a:lstStyle/>
                    <a:p>
                      <a:r>
                        <a:rPr lang="bg-BG" sz="1200" b="1" noProof="0" dirty="0" err="1">
                          <a:solidFill>
                            <a:schemeClr val="bg1"/>
                          </a:solidFill>
                        </a:rPr>
                        <a:t>TuneSpace</a:t>
                      </a:r>
                      <a:endParaRPr lang="bg-BG" sz="1200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29431" marR="29431" marT="14715" marB="14715" anchor="ctr"/>
                </a:tc>
                <a:tc>
                  <a:txBody>
                    <a:bodyPr/>
                    <a:lstStyle/>
                    <a:p>
                      <a:r>
                        <a:rPr lang="bg-BG" sz="1200" b="1" noProof="0" dirty="0" err="1">
                          <a:solidFill>
                            <a:schemeClr val="bg1"/>
                          </a:solidFill>
                        </a:rPr>
                        <a:t>Spotify</a:t>
                      </a:r>
                      <a:endParaRPr lang="bg-BG" sz="1200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29431" marR="29431" marT="14715" marB="14715" anchor="ctr"/>
                </a:tc>
                <a:tc>
                  <a:txBody>
                    <a:bodyPr/>
                    <a:lstStyle/>
                    <a:p>
                      <a:r>
                        <a:rPr lang="bg-BG" sz="1200" b="1" noProof="0" dirty="0" err="1">
                          <a:solidFill>
                            <a:schemeClr val="bg1"/>
                          </a:solidFill>
                        </a:rPr>
                        <a:t>SoundCloud</a:t>
                      </a:r>
                      <a:endParaRPr lang="bg-BG" sz="1200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29431" marR="29431" marT="14715" marB="14715" anchor="ctr"/>
                </a:tc>
                <a:tc>
                  <a:txBody>
                    <a:bodyPr/>
                    <a:lstStyle/>
                    <a:p>
                      <a:r>
                        <a:rPr lang="bg-BG" sz="1200" b="1" noProof="0" dirty="0" err="1">
                          <a:solidFill>
                            <a:schemeClr val="bg1"/>
                          </a:solidFill>
                        </a:rPr>
                        <a:t>Bandcamp</a:t>
                      </a:r>
                      <a:endParaRPr lang="bg-BG" sz="1200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29431" marR="29431" marT="14715" marB="14715" anchor="ctr"/>
                </a:tc>
                <a:tc>
                  <a:txBody>
                    <a:bodyPr/>
                    <a:lstStyle/>
                    <a:p>
                      <a:r>
                        <a:rPr lang="bg-BG" sz="1200" b="1" noProof="0" dirty="0">
                          <a:solidFill>
                            <a:schemeClr val="bg1"/>
                          </a:solidFill>
                        </a:rPr>
                        <a:t>Last.fm</a:t>
                      </a:r>
                      <a:endParaRPr lang="bg-BG" sz="1200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29431" marR="29431" marT="14715" marB="14715" anchor="ctr"/>
                </a:tc>
                <a:extLst>
                  <a:ext uri="{0D108BD9-81ED-4DB2-BD59-A6C34878D82A}">
                    <a16:rowId xmlns:a16="http://schemas.microsoft.com/office/drawing/2014/main" val="2414642321"/>
                  </a:ext>
                </a:extLst>
              </a:tr>
              <a:tr h="1343685">
                <a:tc>
                  <a:txBody>
                    <a:bodyPr/>
                    <a:lstStyle/>
                    <a:p>
                      <a:r>
                        <a:rPr lang="bg-BG" sz="1200" noProof="0" dirty="0"/>
                        <a:t>🎯 </a:t>
                      </a:r>
                      <a:r>
                        <a:rPr lang="bg-BG" sz="1200" b="1" noProof="0" dirty="0"/>
                        <a:t>Фокус върху ъндърграунд и нови изпълнители</a:t>
                      </a:r>
                      <a:endParaRPr lang="bg-BG" sz="1200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29431" marR="29431" marT="14715" marB="14715" anchor="ctr"/>
                </a:tc>
                <a:tc>
                  <a:txBody>
                    <a:bodyPr/>
                    <a:lstStyle/>
                    <a:p>
                      <a:r>
                        <a:rPr lang="bg-BG" sz="1200" noProof="0" dirty="0">
                          <a:solidFill>
                            <a:schemeClr val="bg1"/>
                          </a:solidFill>
                        </a:rPr>
                        <a:t>✅ Специализирано откриване и промотиране на независими, нови изпълнители</a:t>
                      </a:r>
                    </a:p>
                  </a:txBody>
                  <a:tcPr marL="29431" marR="29431" marT="14715" marB="14715" anchor="ctr"/>
                </a:tc>
                <a:tc>
                  <a:txBody>
                    <a:bodyPr/>
                    <a:lstStyle/>
                    <a:p>
                      <a:r>
                        <a:rPr lang="bg-BG" sz="1200" noProof="0" dirty="0">
                          <a:effectLst/>
                        </a:rPr>
                        <a:t>❌ </a:t>
                      </a:r>
                      <a:r>
                        <a:rPr lang="bg-BG" sz="1200" noProof="0" dirty="0">
                          <a:solidFill>
                            <a:schemeClr val="bg1"/>
                          </a:solidFill>
                        </a:rPr>
                        <a:t>Основно мейнстрийм, големи изпълнители</a:t>
                      </a:r>
                    </a:p>
                  </a:txBody>
                  <a:tcPr marL="29431" marR="29431" marT="14715" marB="14715" anchor="ctr"/>
                </a:tc>
                <a:tc>
                  <a:txBody>
                    <a:bodyPr/>
                    <a:lstStyle/>
                    <a:p>
                      <a:r>
                        <a:rPr lang="bg-BG" sz="1200" noProof="0" dirty="0"/>
                        <a:t>➖ </a:t>
                      </a:r>
                      <a:r>
                        <a:rPr lang="bg-BG" sz="1200" noProof="0" dirty="0">
                          <a:solidFill>
                            <a:schemeClr val="bg1"/>
                          </a:solidFill>
                        </a:rPr>
                        <a:t>Смесен, с акцент върху нови, но хаотично</a:t>
                      </a:r>
                    </a:p>
                  </a:txBody>
                  <a:tcPr marL="29431" marR="29431" marT="14715" marB="14715" anchor="ctr"/>
                </a:tc>
                <a:tc>
                  <a:txBody>
                    <a:bodyPr/>
                    <a:lstStyle/>
                    <a:p>
                      <a:r>
                        <a:rPr lang="bg-BG" sz="1200" noProof="0" dirty="0"/>
                        <a:t>➖</a:t>
                      </a:r>
                      <a:r>
                        <a:rPr lang="bg-BG" sz="1200" noProof="0" dirty="0">
                          <a:effectLst/>
                        </a:rPr>
                        <a:t> </a:t>
                      </a:r>
                      <a:r>
                        <a:rPr lang="bg-BG" sz="1200" noProof="0" dirty="0">
                          <a:solidFill>
                            <a:schemeClr val="bg1"/>
                          </a:solidFill>
                        </a:rPr>
                        <a:t>Нишов, но по-скоро за продажби и утвърдени изпълнители</a:t>
                      </a:r>
                    </a:p>
                  </a:txBody>
                  <a:tcPr marL="29431" marR="29431" marT="14715" marB="14715" anchor="ctr"/>
                </a:tc>
                <a:tc>
                  <a:txBody>
                    <a:bodyPr/>
                    <a:lstStyle/>
                    <a:p>
                      <a:r>
                        <a:rPr lang="bg-BG" sz="1200" noProof="0" dirty="0"/>
                        <a:t>➖</a:t>
                      </a:r>
                      <a:r>
                        <a:rPr lang="bg-BG" sz="1200" noProof="0" dirty="0">
                          <a:effectLst/>
                        </a:rPr>
                        <a:t> </a:t>
                      </a:r>
                      <a:r>
                        <a:rPr lang="bg-BG" sz="1200" noProof="0" dirty="0"/>
                        <a:t>Основно пасивно проследяване на слушателски навици и използване на съвместно филтриране, без конкретен фокус върху </a:t>
                      </a:r>
                      <a:r>
                        <a:rPr lang="en-US" sz="1200" noProof="0" dirty="0"/>
                        <a:t>underground </a:t>
                      </a:r>
                      <a:r>
                        <a:rPr lang="bg-BG" sz="1200" noProof="0" dirty="0"/>
                        <a:t>изпълнители</a:t>
                      </a:r>
                      <a:endParaRPr lang="bg-BG" sz="1200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29431" marR="29431" marT="14715" marB="14715" anchor="ctr"/>
                </a:tc>
                <a:extLst>
                  <a:ext uri="{0D108BD9-81ED-4DB2-BD59-A6C34878D82A}">
                    <a16:rowId xmlns:a16="http://schemas.microsoft.com/office/drawing/2014/main" val="2168878700"/>
                  </a:ext>
                </a:extLst>
              </a:tr>
              <a:tr h="667953">
                <a:tc>
                  <a:txBody>
                    <a:bodyPr/>
                    <a:lstStyle/>
                    <a:p>
                      <a:r>
                        <a:rPr lang="bg-BG" sz="1200" noProof="0" dirty="0">
                          <a:solidFill>
                            <a:schemeClr val="bg1"/>
                          </a:solidFill>
                        </a:rPr>
                        <a:t>💬 </a:t>
                      </a:r>
                      <a:r>
                        <a:rPr lang="bg-BG" sz="1200" b="1" noProof="0" dirty="0">
                          <a:solidFill>
                            <a:schemeClr val="bg1"/>
                          </a:solidFill>
                        </a:rPr>
                        <a:t>Социални функции</a:t>
                      </a:r>
                      <a:endParaRPr lang="bg-BG" sz="1200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29431" marR="29431" marT="14715" marB="14715" anchor="ctr"/>
                </a:tc>
                <a:tc>
                  <a:txBody>
                    <a:bodyPr/>
                    <a:lstStyle/>
                    <a:p>
                      <a:r>
                        <a:rPr lang="bg-BG" sz="1200" noProof="0" dirty="0">
                          <a:solidFill>
                            <a:schemeClr val="bg1"/>
                          </a:solidFill>
                        </a:rPr>
                        <a:t>✅ </a:t>
                      </a:r>
                      <a:r>
                        <a:rPr lang="bg-BG" sz="1200" noProof="0" dirty="0" err="1">
                          <a:solidFill>
                            <a:schemeClr val="bg1"/>
                          </a:solidFill>
                        </a:rPr>
                        <a:t>Real-time</a:t>
                      </a:r>
                      <a:r>
                        <a:rPr lang="bg-BG" sz="1200" noProof="0" dirty="0">
                          <a:solidFill>
                            <a:schemeClr val="bg1"/>
                          </a:solidFill>
                        </a:rPr>
                        <a:t> чатове, форуми, изпълнител-фен комуникация</a:t>
                      </a:r>
                    </a:p>
                  </a:txBody>
                  <a:tcPr marL="29431" marR="29431" marT="14715" marB="14715" anchor="ctr"/>
                </a:tc>
                <a:tc>
                  <a:txBody>
                    <a:bodyPr/>
                    <a:lstStyle/>
                    <a:p>
                      <a:r>
                        <a:rPr lang="bg-BG" sz="1200" noProof="0" dirty="0">
                          <a:effectLst/>
                        </a:rPr>
                        <a:t>❌ </a:t>
                      </a:r>
                      <a:r>
                        <a:rPr lang="bg-BG" sz="1200" noProof="0" dirty="0">
                          <a:solidFill>
                            <a:schemeClr val="bg1"/>
                          </a:solidFill>
                        </a:rPr>
                        <a:t>Няма</a:t>
                      </a:r>
                    </a:p>
                  </a:txBody>
                  <a:tcPr marL="29431" marR="29431" marT="14715" marB="14715" anchor="ctr"/>
                </a:tc>
                <a:tc>
                  <a:txBody>
                    <a:bodyPr/>
                    <a:lstStyle/>
                    <a:p>
                      <a:r>
                        <a:rPr lang="bg-BG" sz="1200" noProof="0" dirty="0"/>
                        <a:t>➖ </a:t>
                      </a:r>
                      <a:r>
                        <a:rPr lang="bg-BG" sz="1200" noProof="0" dirty="0">
                          <a:solidFill>
                            <a:schemeClr val="bg1"/>
                          </a:solidFill>
                        </a:rPr>
                        <a:t>Коментари под песни</a:t>
                      </a:r>
                    </a:p>
                  </a:txBody>
                  <a:tcPr marL="29431" marR="29431" marT="14715" marB="14715" anchor="ctr"/>
                </a:tc>
                <a:tc>
                  <a:txBody>
                    <a:bodyPr/>
                    <a:lstStyle/>
                    <a:p>
                      <a:r>
                        <a:rPr lang="bg-BG" sz="1200" noProof="0" dirty="0">
                          <a:effectLst/>
                        </a:rPr>
                        <a:t>❌ </a:t>
                      </a:r>
                      <a:r>
                        <a:rPr lang="bg-BG" sz="1200" noProof="0" dirty="0">
                          <a:solidFill>
                            <a:schemeClr val="bg1"/>
                          </a:solidFill>
                        </a:rPr>
                        <a:t>Няма</a:t>
                      </a:r>
                    </a:p>
                  </a:txBody>
                  <a:tcPr marL="29431" marR="29431" marT="14715" marB="14715" anchor="ctr"/>
                </a:tc>
                <a:tc>
                  <a:txBody>
                    <a:bodyPr/>
                    <a:lstStyle/>
                    <a:p>
                      <a:r>
                        <a:rPr lang="bg-BG" sz="1200" noProof="0" dirty="0"/>
                        <a:t>➖ </a:t>
                      </a:r>
                      <a:r>
                        <a:rPr lang="bg-BG" sz="1200" noProof="0" dirty="0">
                          <a:solidFill>
                            <a:schemeClr val="bg1"/>
                          </a:solidFill>
                        </a:rPr>
                        <a:t>Коментари под песни</a:t>
                      </a:r>
                    </a:p>
                  </a:txBody>
                  <a:tcPr marL="29431" marR="29431" marT="14715" marB="14715" anchor="ctr"/>
                </a:tc>
                <a:extLst>
                  <a:ext uri="{0D108BD9-81ED-4DB2-BD59-A6C34878D82A}">
                    <a16:rowId xmlns:a16="http://schemas.microsoft.com/office/drawing/2014/main" val="2540254365"/>
                  </a:ext>
                </a:extLst>
              </a:tr>
              <a:tr h="667953">
                <a:tc>
                  <a:txBody>
                    <a:bodyPr/>
                    <a:lstStyle/>
                    <a:p>
                      <a:r>
                        <a:rPr lang="bg-BG" sz="1200" noProof="0" dirty="0">
                          <a:solidFill>
                            <a:schemeClr val="bg1"/>
                          </a:solidFill>
                        </a:rPr>
                        <a:t>📅 </a:t>
                      </a:r>
                      <a:r>
                        <a:rPr lang="bg-BG" sz="1200" b="1" noProof="0" dirty="0">
                          <a:solidFill>
                            <a:schemeClr val="bg1"/>
                          </a:solidFill>
                        </a:rPr>
                        <a:t>Управление на събития</a:t>
                      </a:r>
                      <a:endParaRPr lang="bg-BG" sz="1200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29431" marR="29431" marT="14715" marB="14715" anchor="ctr"/>
                </a:tc>
                <a:tc>
                  <a:txBody>
                    <a:bodyPr/>
                    <a:lstStyle/>
                    <a:p>
                      <a:r>
                        <a:rPr lang="bg-BG" sz="1200" noProof="0" dirty="0">
                          <a:solidFill>
                            <a:schemeClr val="bg1"/>
                          </a:solidFill>
                        </a:rPr>
                        <a:t>✅ Вградено създаване на събития</a:t>
                      </a:r>
                    </a:p>
                  </a:txBody>
                  <a:tcPr marL="29431" marR="29431" marT="14715" marB="14715" anchor="ctr"/>
                </a:tc>
                <a:tc>
                  <a:txBody>
                    <a:bodyPr/>
                    <a:lstStyle/>
                    <a:p>
                      <a:r>
                        <a:rPr lang="bg-BG" sz="1200" noProof="0" dirty="0">
                          <a:effectLst/>
                        </a:rPr>
                        <a:t>❌ </a:t>
                      </a:r>
                      <a:r>
                        <a:rPr lang="bg-BG" sz="1200" noProof="0" dirty="0">
                          <a:solidFill>
                            <a:schemeClr val="bg1"/>
                          </a:solidFill>
                        </a:rPr>
                        <a:t>Липсва, управлява се от външни системи</a:t>
                      </a:r>
                    </a:p>
                  </a:txBody>
                  <a:tcPr marL="29431" marR="29431" marT="14715" marB="14715" anchor="ctr"/>
                </a:tc>
                <a:tc>
                  <a:txBody>
                    <a:bodyPr/>
                    <a:lstStyle/>
                    <a:p>
                      <a:r>
                        <a:rPr lang="bg-BG" sz="1200" noProof="0" dirty="0">
                          <a:effectLst/>
                        </a:rPr>
                        <a:t>❌</a:t>
                      </a:r>
                      <a:r>
                        <a:rPr lang="bg-BG" sz="1200" noProof="0" dirty="0">
                          <a:solidFill>
                            <a:schemeClr val="bg1"/>
                          </a:solidFill>
                        </a:rPr>
                        <a:t>Липсва</a:t>
                      </a:r>
                    </a:p>
                  </a:txBody>
                  <a:tcPr marL="29431" marR="29431" marT="14715" marB="14715" anchor="ctr"/>
                </a:tc>
                <a:tc>
                  <a:txBody>
                    <a:bodyPr/>
                    <a:lstStyle/>
                    <a:p>
                      <a:r>
                        <a:rPr lang="bg-BG" sz="1200" noProof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bg-BG" sz="1200" noProof="0" dirty="0"/>
                        <a:t>➖</a:t>
                      </a:r>
                      <a:r>
                        <a:rPr lang="bg-BG" sz="1200" noProof="0" dirty="0">
                          <a:effectLst/>
                        </a:rPr>
                        <a:t> </a:t>
                      </a:r>
                      <a:r>
                        <a:rPr lang="bg-BG" sz="1200" noProof="0" dirty="0">
                          <a:solidFill>
                            <a:schemeClr val="bg1"/>
                          </a:solidFill>
                        </a:rPr>
                        <a:t>Лимитирано</a:t>
                      </a:r>
                    </a:p>
                  </a:txBody>
                  <a:tcPr marL="29431" marR="29431" marT="14715" marB="14715" anchor="ctr"/>
                </a:tc>
                <a:tc>
                  <a:txBody>
                    <a:bodyPr/>
                    <a:lstStyle/>
                    <a:p>
                      <a:r>
                        <a:rPr lang="bg-BG" sz="1200" noProof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bg-BG" sz="1200" noProof="0" dirty="0"/>
                        <a:t>➖</a:t>
                      </a:r>
                      <a:r>
                        <a:rPr lang="bg-BG" sz="1200" noProof="0" dirty="0">
                          <a:effectLst/>
                        </a:rPr>
                        <a:t> </a:t>
                      </a:r>
                      <a:r>
                        <a:rPr lang="bg-BG" sz="1200" noProof="0" dirty="0">
                          <a:solidFill>
                            <a:schemeClr val="bg1"/>
                          </a:solidFill>
                        </a:rPr>
                        <a:t>Лимитирано</a:t>
                      </a:r>
                    </a:p>
                  </a:txBody>
                  <a:tcPr marL="29431" marR="29431" marT="14715" marB="14715" anchor="ctr"/>
                </a:tc>
                <a:extLst>
                  <a:ext uri="{0D108BD9-81ED-4DB2-BD59-A6C34878D82A}">
                    <a16:rowId xmlns:a16="http://schemas.microsoft.com/office/drawing/2014/main" val="16492487"/>
                  </a:ext>
                </a:extLst>
              </a:tr>
              <a:tr h="968403">
                <a:tc>
                  <a:txBody>
                    <a:bodyPr/>
                    <a:lstStyle/>
                    <a:p>
                      <a:r>
                        <a:rPr lang="bg-BG" sz="1200" noProof="0" dirty="0">
                          <a:solidFill>
                            <a:schemeClr val="bg1"/>
                          </a:solidFill>
                        </a:rPr>
                        <a:t>🎭 </a:t>
                      </a:r>
                      <a:r>
                        <a:rPr lang="bg-BG" sz="1200" b="1" noProof="0" dirty="0">
                          <a:solidFill>
                            <a:schemeClr val="bg1"/>
                          </a:solidFill>
                        </a:rPr>
                        <a:t>Инструменти за артисти</a:t>
                      </a:r>
                    </a:p>
                  </a:txBody>
                  <a:tcPr marL="29431" marR="29431" marT="14715" marB="14715" anchor="ctr"/>
                </a:tc>
                <a:tc>
                  <a:txBody>
                    <a:bodyPr/>
                    <a:lstStyle/>
                    <a:p>
                      <a:r>
                        <a:rPr lang="bg-BG" sz="1200" noProof="0" dirty="0">
                          <a:solidFill>
                            <a:schemeClr val="bg1"/>
                          </a:solidFill>
                        </a:rPr>
                        <a:t>✅ Пълен мениджмънт + директно взаимодействие с феновете</a:t>
                      </a:r>
                    </a:p>
                  </a:txBody>
                  <a:tcPr marL="29431" marR="29431" marT="14715" marB="14715" anchor="ctr"/>
                </a:tc>
                <a:tc>
                  <a:txBody>
                    <a:bodyPr/>
                    <a:lstStyle/>
                    <a:p>
                      <a:r>
                        <a:rPr lang="bg-BG" sz="1200" noProof="0" dirty="0"/>
                        <a:t>➖ </a:t>
                      </a:r>
                      <a:r>
                        <a:rPr lang="bg-BG" sz="1200" noProof="0" dirty="0" err="1">
                          <a:solidFill>
                            <a:schemeClr val="bg1"/>
                          </a:solidFill>
                        </a:rPr>
                        <a:t>Spotify</a:t>
                      </a:r>
                      <a:r>
                        <a:rPr lang="bg-BG" sz="1200" noProof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bg-BG" sz="1200" noProof="0" dirty="0" err="1">
                          <a:solidFill>
                            <a:schemeClr val="bg1"/>
                          </a:solidFill>
                        </a:rPr>
                        <a:t>for</a:t>
                      </a:r>
                      <a:r>
                        <a:rPr lang="bg-BG" sz="1200" noProof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bg-BG" sz="1200" noProof="0" dirty="0" err="1">
                          <a:solidFill>
                            <a:schemeClr val="bg1"/>
                          </a:solidFill>
                        </a:rPr>
                        <a:t>Artists</a:t>
                      </a:r>
                      <a:r>
                        <a:rPr lang="bg-BG" sz="1200" noProof="0" dirty="0">
                          <a:solidFill>
                            <a:schemeClr val="bg1"/>
                          </a:solidFill>
                        </a:rPr>
                        <a:t> – базови функционалности, рекламни сегменти вместо фокус върху профила на изпълнителя.</a:t>
                      </a:r>
                    </a:p>
                  </a:txBody>
                  <a:tcPr marL="29431" marR="29431" marT="14715" marB="14715" anchor="ctr"/>
                </a:tc>
                <a:tc>
                  <a:txBody>
                    <a:bodyPr/>
                    <a:lstStyle/>
                    <a:p>
                      <a:r>
                        <a:rPr lang="bg-BG" sz="1200" noProof="0" dirty="0"/>
                        <a:t>➖ </a:t>
                      </a:r>
                      <a:r>
                        <a:rPr lang="bg-BG" sz="1200" noProof="0" dirty="0">
                          <a:solidFill>
                            <a:schemeClr val="bg1"/>
                          </a:solidFill>
                        </a:rPr>
                        <a:t>Базови</a:t>
                      </a:r>
                    </a:p>
                  </a:txBody>
                  <a:tcPr marL="29431" marR="29431" marT="14715" marB="14715" anchor="ctr"/>
                </a:tc>
                <a:tc>
                  <a:txBody>
                    <a:bodyPr/>
                    <a:lstStyle/>
                    <a:p>
                      <a:r>
                        <a:rPr lang="bg-BG" sz="1200" noProof="0" dirty="0"/>
                        <a:t>➖ </a:t>
                      </a:r>
                      <a:r>
                        <a:rPr lang="bg-BG" sz="1200" noProof="0" dirty="0">
                          <a:solidFill>
                            <a:schemeClr val="bg1"/>
                          </a:solidFill>
                        </a:rPr>
                        <a:t>Профил за продажби</a:t>
                      </a:r>
                    </a:p>
                  </a:txBody>
                  <a:tcPr marL="29431" marR="29431" marT="14715" marB="14715" anchor="ctr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1200" noProof="0" dirty="0"/>
                        <a:t>➖ </a:t>
                      </a:r>
                      <a:r>
                        <a:rPr lang="bg-BG" sz="1200" noProof="0" dirty="0">
                          <a:solidFill>
                            <a:schemeClr val="bg1"/>
                          </a:solidFill>
                        </a:rPr>
                        <a:t>Статистики</a:t>
                      </a:r>
                    </a:p>
                  </a:txBody>
                  <a:tcPr marL="29431" marR="29431" marT="14715" marB="14715" anchor="ctr"/>
                </a:tc>
                <a:extLst>
                  <a:ext uri="{0D108BD9-81ED-4DB2-BD59-A6C34878D82A}">
                    <a16:rowId xmlns:a16="http://schemas.microsoft.com/office/drawing/2014/main" val="7547299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3EC5974-18F5-CB47-0F18-1A9A2A5BDDB9}"/>
              </a:ext>
            </a:extLst>
          </p:cNvPr>
          <p:cNvSpPr txBox="1"/>
          <p:nvPr/>
        </p:nvSpPr>
        <p:spPr>
          <a:xfrm>
            <a:off x="688061" y="5309993"/>
            <a:ext cx="108661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noProof="0" dirty="0" err="1">
                <a:solidFill>
                  <a:schemeClr val="bg1"/>
                </a:solidFill>
              </a:rPr>
              <a:t>TuneSpace</a:t>
            </a:r>
            <a:r>
              <a:rPr lang="bg-BG" noProof="0" dirty="0">
                <a:solidFill>
                  <a:schemeClr val="bg1"/>
                </a:solidFill>
              </a:rPr>
              <a:t> заема уникална ниша като платформа за ъндърграунд музика, центрирана около алтернативната музикална общност, която комбинира модерни технологии с дълбоки социални функции. Основният конкурентен диференциатор е цялостната екосистема - от откриване до комуникация до управление на кариери - специално проектирана за независими артисти и техните фенове.</a:t>
            </a:r>
          </a:p>
        </p:txBody>
      </p:sp>
    </p:spTree>
    <p:extLst>
      <p:ext uri="{BB962C8B-B14F-4D97-AF65-F5344CB8AC3E}">
        <p14:creationId xmlns:p14="http://schemas.microsoft.com/office/powerpoint/2010/main" val="1227920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6AA889-17B9-77FE-6D81-4236E1ED5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E998ABD-85B8-F97D-64BC-9E934E4E7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noProof="0" dirty="0"/>
          </a:p>
        </p:txBody>
      </p:sp>
      <p:pic>
        <p:nvPicPr>
          <p:cNvPr id="2" name="Picture 1" descr="A blue cubes pattern&#10;&#10;AI-generated content may be incorrect.">
            <a:extLst>
              <a:ext uri="{FF2B5EF4-FFF2-40B4-BE49-F238E27FC236}">
                <a16:creationId xmlns:a16="http://schemas.microsoft.com/office/drawing/2014/main" id="{8B04F9A2-D47F-4080-F9B1-04E9B3504D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r="25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2B642C-5E1B-D51B-EAC8-1398D216C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noProof="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2C9875-F717-06D0-D0FE-E445E42E4553}"/>
              </a:ext>
            </a:extLst>
          </p:cNvPr>
          <p:cNvSpPr txBox="1">
            <a:spLocks/>
          </p:cNvSpPr>
          <p:nvPr/>
        </p:nvSpPr>
        <p:spPr>
          <a:xfrm>
            <a:off x="518160" y="767413"/>
            <a:ext cx="11155680" cy="796071"/>
          </a:xfrm>
          <a:prstGeom prst="rect">
            <a:avLst/>
          </a:prstGeom>
        </p:spPr>
        <p:txBody>
          <a:bodyPr>
            <a:normAutofit fontScale="3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10700" noProof="0" dirty="0">
                <a:solidFill>
                  <a:schemeClr val="bg1"/>
                </a:solidFill>
              </a:rPr>
              <a:t>Постигнати Резултати</a:t>
            </a:r>
            <a:br>
              <a:rPr lang="bg-BG" noProof="0" dirty="0">
                <a:solidFill>
                  <a:schemeClr val="bg1"/>
                </a:solidFill>
              </a:rPr>
            </a:br>
            <a:endParaRPr lang="bg-BG" noProof="0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7FFA95-914B-ECC2-318B-A69D73E781BA}"/>
              </a:ext>
            </a:extLst>
          </p:cNvPr>
          <p:cNvSpPr txBox="1">
            <a:spLocks/>
          </p:cNvSpPr>
          <p:nvPr/>
        </p:nvSpPr>
        <p:spPr>
          <a:xfrm>
            <a:off x="518160" y="1444159"/>
            <a:ext cx="11155680" cy="471848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bg-BG" noProof="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F096B-969E-FD48-0FCE-7DCCB486C1D9}"/>
              </a:ext>
            </a:extLst>
          </p:cNvPr>
          <p:cNvSpPr txBox="1">
            <a:spLocks/>
          </p:cNvSpPr>
          <p:nvPr/>
        </p:nvSpPr>
        <p:spPr>
          <a:xfrm>
            <a:off x="515112" y="1563484"/>
            <a:ext cx="11155680" cy="46167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2400" noProof="0" dirty="0">
                <a:solidFill>
                  <a:schemeClr val="bg1"/>
                </a:solidFill>
              </a:rPr>
              <a:t>Разработена е иновативна музикална платформа с интегриран изкуствен интелект.</a:t>
            </a:r>
          </a:p>
          <a:p>
            <a:r>
              <a:rPr lang="bg-BG" sz="2400" noProof="0" dirty="0">
                <a:solidFill>
                  <a:schemeClr val="bg1"/>
                </a:solidFill>
              </a:rPr>
              <a:t>Използвана е многослойна архитектура: Next.js, .NET API, </a:t>
            </a:r>
            <a:r>
              <a:rPr lang="bg-BG" sz="2400" noProof="0" dirty="0" err="1">
                <a:solidFill>
                  <a:schemeClr val="bg1"/>
                </a:solidFill>
              </a:rPr>
              <a:t>PostgreSQL</a:t>
            </a:r>
            <a:r>
              <a:rPr lang="bg-BG" sz="2400" noProof="0" dirty="0">
                <a:solidFill>
                  <a:schemeClr val="bg1"/>
                </a:solidFill>
              </a:rPr>
              <a:t> + </a:t>
            </a:r>
            <a:r>
              <a:rPr lang="bg-BG" sz="2400" noProof="0" dirty="0" err="1">
                <a:solidFill>
                  <a:schemeClr val="bg1"/>
                </a:solidFill>
              </a:rPr>
              <a:t>pgvector</a:t>
            </a:r>
            <a:r>
              <a:rPr lang="bg-BG" sz="2400" noProof="0" dirty="0">
                <a:solidFill>
                  <a:schemeClr val="bg1"/>
                </a:solidFill>
              </a:rPr>
              <a:t>.</a:t>
            </a:r>
          </a:p>
          <a:p>
            <a:r>
              <a:rPr lang="bg-BG" sz="2400" noProof="0" dirty="0">
                <a:solidFill>
                  <a:schemeClr val="bg1"/>
                </a:solidFill>
              </a:rPr>
              <a:t>Поддържа се комуникация в реално време чрез </a:t>
            </a:r>
            <a:r>
              <a:rPr lang="bg-BG" sz="2400" noProof="0" dirty="0" err="1">
                <a:solidFill>
                  <a:schemeClr val="bg1"/>
                </a:solidFill>
              </a:rPr>
              <a:t>SignalR</a:t>
            </a:r>
            <a:r>
              <a:rPr lang="bg-BG" sz="2400" noProof="0" dirty="0">
                <a:solidFill>
                  <a:schemeClr val="bg1"/>
                </a:solidFill>
              </a:rPr>
              <a:t>.</a:t>
            </a:r>
          </a:p>
          <a:p>
            <a:r>
              <a:rPr lang="bg-BG" sz="2400" noProof="0" dirty="0">
                <a:solidFill>
                  <a:schemeClr val="bg1"/>
                </a:solidFill>
              </a:rPr>
              <a:t>Осигурена е интеграция със </a:t>
            </a:r>
            <a:r>
              <a:rPr lang="bg-BG" sz="2400" noProof="0" dirty="0" err="1">
                <a:solidFill>
                  <a:schemeClr val="bg1"/>
                </a:solidFill>
              </a:rPr>
              <a:t>Spotify</a:t>
            </a:r>
            <a:r>
              <a:rPr lang="bg-BG" sz="2400" noProof="0" dirty="0">
                <a:solidFill>
                  <a:schemeClr val="bg1"/>
                </a:solidFill>
              </a:rPr>
              <a:t>, </a:t>
            </a:r>
            <a:r>
              <a:rPr lang="bg-BG" sz="2400" noProof="0" dirty="0" err="1">
                <a:solidFill>
                  <a:schemeClr val="bg1"/>
                </a:solidFill>
              </a:rPr>
              <a:t>Bandcamp</a:t>
            </a:r>
            <a:r>
              <a:rPr lang="bg-BG" sz="2400" noProof="0" dirty="0">
                <a:solidFill>
                  <a:schemeClr val="bg1"/>
                </a:solidFill>
              </a:rPr>
              <a:t>, Last.fm и други.</a:t>
            </a:r>
          </a:p>
          <a:p>
            <a:r>
              <a:rPr lang="bg-BG" sz="2400" noProof="0" dirty="0">
                <a:solidFill>
                  <a:schemeClr val="bg1"/>
                </a:solidFill>
              </a:rPr>
              <a:t>Спазени са добри практики за чиста архитектура и модулност на кода.</a:t>
            </a:r>
          </a:p>
          <a:p>
            <a:r>
              <a:rPr lang="bg-BG" sz="2400" noProof="0" dirty="0">
                <a:solidFill>
                  <a:schemeClr val="bg1"/>
                </a:solidFill>
              </a:rPr>
              <a:t>Платформата е готова за комерсиализация.</a:t>
            </a:r>
            <a:endParaRPr lang="bg-BG" sz="2400" noProof="0" dirty="0"/>
          </a:p>
        </p:txBody>
      </p:sp>
    </p:spTree>
    <p:extLst>
      <p:ext uri="{BB962C8B-B14F-4D97-AF65-F5344CB8AC3E}">
        <p14:creationId xmlns:p14="http://schemas.microsoft.com/office/powerpoint/2010/main" val="519628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A82ED8-CCB0-99AC-2FBE-783972EDA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37CF5619-376F-DF3B-63FF-E061DE16E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noProof="0" dirty="0"/>
          </a:p>
        </p:txBody>
      </p:sp>
      <p:pic>
        <p:nvPicPr>
          <p:cNvPr id="2" name="Picture 1" descr="A blue cubes pattern&#10;&#10;AI-generated content may be incorrect.">
            <a:extLst>
              <a:ext uri="{FF2B5EF4-FFF2-40B4-BE49-F238E27FC236}">
                <a16:creationId xmlns:a16="http://schemas.microsoft.com/office/drawing/2014/main" id="{78EB54F6-3B02-B47E-9F07-448484DA587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r="25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394E1D4-770A-E534-421A-10F89780B8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noProof="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10C1962-A181-56A0-7C06-CDB9934B8401}"/>
              </a:ext>
            </a:extLst>
          </p:cNvPr>
          <p:cNvSpPr txBox="1">
            <a:spLocks/>
          </p:cNvSpPr>
          <p:nvPr/>
        </p:nvSpPr>
        <p:spPr>
          <a:xfrm>
            <a:off x="518160" y="767413"/>
            <a:ext cx="11155680" cy="796071"/>
          </a:xfrm>
          <a:prstGeom prst="rect">
            <a:avLst/>
          </a:prstGeom>
        </p:spPr>
        <p:txBody>
          <a:bodyPr>
            <a:normAutofit fontScale="3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10700" noProof="0" dirty="0">
                <a:solidFill>
                  <a:schemeClr val="bg1"/>
                </a:solidFill>
              </a:rPr>
              <a:t>Бъдещо Развитие</a:t>
            </a:r>
            <a:br>
              <a:rPr lang="bg-BG" noProof="0" dirty="0">
                <a:solidFill>
                  <a:schemeClr val="bg1"/>
                </a:solidFill>
              </a:rPr>
            </a:br>
            <a:endParaRPr lang="bg-BG" noProof="0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E63A766-BF45-82CD-7F59-3241E8916ADC}"/>
              </a:ext>
            </a:extLst>
          </p:cNvPr>
          <p:cNvSpPr txBox="1">
            <a:spLocks/>
          </p:cNvSpPr>
          <p:nvPr/>
        </p:nvSpPr>
        <p:spPr>
          <a:xfrm>
            <a:off x="518160" y="1444159"/>
            <a:ext cx="11155680" cy="471848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bg-BG" noProof="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E9B02-F40C-B791-F3CA-9C07DF859C9A}"/>
              </a:ext>
            </a:extLst>
          </p:cNvPr>
          <p:cNvSpPr txBox="1">
            <a:spLocks/>
          </p:cNvSpPr>
          <p:nvPr/>
        </p:nvSpPr>
        <p:spPr>
          <a:xfrm>
            <a:off x="515112" y="1563484"/>
            <a:ext cx="11155680" cy="46167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2400" noProof="0" dirty="0">
                <a:solidFill>
                  <a:schemeClr val="bg1"/>
                </a:solidFill>
              </a:rPr>
              <a:t>Интеграция с други стрийминг услуги като Apple Music, </a:t>
            </a:r>
            <a:r>
              <a:rPr lang="bg-BG" sz="2400" noProof="0" dirty="0" err="1">
                <a:solidFill>
                  <a:schemeClr val="bg1"/>
                </a:solidFill>
              </a:rPr>
              <a:t>Tidal</a:t>
            </a:r>
            <a:r>
              <a:rPr lang="bg-BG" sz="2400" noProof="0" dirty="0">
                <a:solidFill>
                  <a:schemeClr val="bg1"/>
                </a:solidFill>
              </a:rPr>
              <a:t>, </a:t>
            </a:r>
            <a:r>
              <a:rPr lang="bg-BG" sz="2400" noProof="0" dirty="0" err="1">
                <a:solidFill>
                  <a:schemeClr val="bg1"/>
                </a:solidFill>
              </a:rPr>
              <a:t>YouTube</a:t>
            </a:r>
            <a:r>
              <a:rPr lang="bg-BG" sz="2400" noProof="0" dirty="0">
                <a:solidFill>
                  <a:schemeClr val="bg1"/>
                </a:solidFill>
              </a:rPr>
              <a:t> Music и други.</a:t>
            </a:r>
          </a:p>
          <a:p>
            <a:r>
              <a:rPr lang="bg-BG" sz="2400" noProof="0" dirty="0">
                <a:solidFill>
                  <a:schemeClr val="bg1"/>
                </a:solidFill>
              </a:rPr>
              <a:t>Добавяне на системи за продажба на билети и музикални стоки (</a:t>
            </a:r>
            <a:r>
              <a:rPr lang="bg-BG" sz="2400" noProof="0" dirty="0" err="1">
                <a:solidFill>
                  <a:schemeClr val="bg1"/>
                </a:solidFill>
              </a:rPr>
              <a:t>Stripe</a:t>
            </a:r>
            <a:r>
              <a:rPr lang="bg-BG" sz="2400" noProof="0" dirty="0">
                <a:solidFill>
                  <a:schemeClr val="bg1"/>
                </a:solidFill>
              </a:rPr>
              <a:t>/</a:t>
            </a:r>
            <a:r>
              <a:rPr lang="bg-BG" sz="2400" noProof="0" dirty="0" err="1">
                <a:solidFill>
                  <a:schemeClr val="bg1"/>
                </a:solidFill>
              </a:rPr>
              <a:t>PayPal</a:t>
            </a:r>
            <a:r>
              <a:rPr lang="bg-BG" sz="2400" noProof="0" dirty="0">
                <a:solidFill>
                  <a:schemeClr val="bg1"/>
                </a:solidFill>
              </a:rPr>
              <a:t>).</a:t>
            </a:r>
          </a:p>
          <a:p>
            <a:r>
              <a:rPr lang="bg-BG" sz="2400" noProof="0" dirty="0">
                <a:solidFill>
                  <a:schemeClr val="bg1"/>
                </a:solidFill>
              </a:rPr>
              <a:t>Разширяване на AI функционалностите и добавяне на функционалности за</a:t>
            </a:r>
            <a:r>
              <a:rPr lang="bg-BG" sz="2400" dirty="0">
                <a:solidFill>
                  <a:schemeClr val="bg1"/>
                </a:solidFill>
              </a:rPr>
              <a:t> аналитика на</a:t>
            </a:r>
            <a:r>
              <a:rPr lang="bg-BG" sz="2400" noProof="0" dirty="0">
                <a:solidFill>
                  <a:schemeClr val="bg1"/>
                </a:solidFill>
              </a:rPr>
              <a:t> потребителско поведение.</a:t>
            </a:r>
          </a:p>
          <a:p>
            <a:r>
              <a:rPr lang="bg-BG" sz="2400" noProof="0" dirty="0">
                <a:solidFill>
                  <a:schemeClr val="bg1"/>
                </a:solidFill>
              </a:rPr>
              <a:t>Допълнително обогатяване на потребителското изживяване и нови възможности за изпълнители и фенове (Вграден </a:t>
            </a:r>
            <a:r>
              <a:rPr lang="bg-BG" sz="2400" noProof="0" dirty="0" err="1">
                <a:solidFill>
                  <a:schemeClr val="bg1"/>
                </a:solidFill>
              </a:rPr>
              <a:t>music</a:t>
            </a:r>
            <a:r>
              <a:rPr lang="bg-BG" sz="2400" noProof="0" dirty="0">
                <a:solidFill>
                  <a:schemeClr val="bg1"/>
                </a:solidFill>
              </a:rPr>
              <a:t> </a:t>
            </a:r>
            <a:r>
              <a:rPr lang="bg-BG" sz="2400" noProof="0" dirty="0" err="1">
                <a:solidFill>
                  <a:schemeClr val="bg1"/>
                </a:solidFill>
              </a:rPr>
              <a:t>player</a:t>
            </a:r>
            <a:r>
              <a:rPr lang="bg-BG" sz="2400" noProof="0" dirty="0">
                <a:solidFill>
                  <a:schemeClr val="bg1"/>
                </a:solidFill>
              </a:rPr>
              <a:t>, седмични </a:t>
            </a:r>
            <a:r>
              <a:rPr lang="bg-BG" sz="2400" noProof="0" dirty="0" err="1">
                <a:solidFill>
                  <a:schemeClr val="bg1"/>
                </a:solidFill>
              </a:rPr>
              <a:t>forum</a:t>
            </a:r>
            <a:r>
              <a:rPr lang="bg-BG" sz="2400" noProof="0" dirty="0">
                <a:solidFill>
                  <a:schemeClr val="bg1"/>
                </a:solidFill>
              </a:rPr>
              <a:t>/</a:t>
            </a:r>
            <a:r>
              <a:rPr lang="bg-BG" sz="2400" noProof="0" dirty="0" err="1">
                <a:solidFill>
                  <a:schemeClr val="bg1"/>
                </a:solidFill>
              </a:rPr>
              <a:t>community</a:t>
            </a:r>
            <a:r>
              <a:rPr lang="bg-BG" sz="2400" noProof="0" dirty="0">
                <a:solidFill>
                  <a:schemeClr val="bg1"/>
                </a:solidFill>
              </a:rPr>
              <a:t> събития, групово създаване на плейлисти и други).</a:t>
            </a:r>
            <a:endParaRPr lang="bg-BG" sz="2400" noProof="0" dirty="0"/>
          </a:p>
        </p:txBody>
      </p:sp>
    </p:spTree>
    <p:extLst>
      <p:ext uri="{BB962C8B-B14F-4D97-AF65-F5344CB8AC3E}">
        <p14:creationId xmlns:p14="http://schemas.microsoft.com/office/powerpoint/2010/main" val="146627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bg-BG" noProof="0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bg-BG" noProof="0" dirty="0"/>
          </a:p>
        </p:txBody>
      </p: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8BEC44CD-E290-4D60-A056-5BA05B18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noProof="0" dirty="0"/>
          </a:p>
        </p:txBody>
      </p:sp>
      <p:pic>
        <p:nvPicPr>
          <p:cNvPr id="4" name="Picture 3" descr="A blue cubes pattern&#10;&#10;AI-generated content may be incorrect.">
            <a:extLst>
              <a:ext uri="{FF2B5EF4-FFF2-40B4-BE49-F238E27FC236}">
                <a16:creationId xmlns:a16="http://schemas.microsoft.com/office/drawing/2014/main" id="{08451894-C773-FEBD-66C5-BB84F278AB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/>
          <a:stretch>
            <a:fillRect/>
          </a:stretch>
        </p:blipFill>
        <p:spPr>
          <a:xfrm>
            <a:off x="-2" y="-4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056A8D-0753-B41C-72F3-576C108D2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2450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bg-BG" sz="6000" noProof="0" dirty="0">
                <a:solidFill>
                  <a:srgbClr val="FFFFFF"/>
                </a:solidFill>
              </a:rPr>
              <a:t>Благодаря за вниманието!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noProof="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noProof="0" dirty="0"/>
          </a:p>
        </p:txBody>
      </p:sp>
      <p:pic>
        <p:nvPicPr>
          <p:cNvPr id="5" name="Picture 4" descr="A colorful neon line in a circle&#10;&#10;AI-generated content may be incorrect.">
            <a:extLst>
              <a:ext uri="{FF2B5EF4-FFF2-40B4-BE49-F238E27FC236}">
                <a16:creationId xmlns:a16="http://schemas.microsoft.com/office/drawing/2014/main" id="{CAF0ECB1-3D94-CFBD-D388-83717176B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665" y="978408"/>
            <a:ext cx="4404187" cy="440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71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18BD20-6304-3775-64E4-641762206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noProof="0" dirty="0"/>
          </a:p>
        </p:txBody>
      </p:sp>
      <p:pic>
        <p:nvPicPr>
          <p:cNvPr id="2" name="Picture 1" descr="A blue cubes pattern&#10;&#10;AI-generated content may be incorrect.">
            <a:extLst>
              <a:ext uri="{FF2B5EF4-FFF2-40B4-BE49-F238E27FC236}">
                <a16:creationId xmlns:a16="http://schemas.microsoft.com/office/drawing/2014/main" id="{FC791361-C610-5904-587A-DECC78001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r="25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noProof="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7FCB278-5B4A-28F1-964D-D3C0B2B8C180}"/>
              </a:ext>
            </a:extLst>
          </p:cNvPr>
          <p:cNvSpPr txBox="1">
            <a:spLocks/>
          </p:cNvSpPr>
          <p:nvPr/>
        </p:nvSpPr>
        <p:spPr>
          <a:xfrm>
            <a:off x="520918" y="706342"/>
            <a:ext cx="11155680" cy="731520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noProof="0" dirty="0">
                <a:solidFill>
                  <a:schemeClr val="bg1"/>
                </a:solidFill>
              </a:rPr>
              <a:t>Въведение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72A91BE-272E-7913-19A0-8752840C8C7C}"/>
              </a:ext>
            </a:extLst>
          </p:cNvPr>
          <p:cNvSpPr txBox="1">
            <a:spLocks/>
          </p:cNvSpPr>
          <p:nvPr/>
        </p:nvSpPr>
        <p:spPr>
          <a:xfrm>
            <a:off x="517870" y="1437862"/>
            <a:ext cx="11155680" cy="19800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noProof="0" dirty="0" err="1">
                <a:solidFill>
                  <a:schemeClr val="bg1"/>
                </a:solidFill>
              </a:rPr>
              <a:t>TuneSpace</a:t>
            </a:r>
            <a:r>
              <a:rPr lang="bg-BG" noProof="0" dirty="0">
                <a:solidFill>
                  <a:schemeClr val="bg1"/>
                </a:solidFill>
              </a:rPr>
              <a:t> е иновативна платформа за откриване на музика, специално разработена, за да преодолее пропастта между независимите ъндърграунд изпълнители и слушателите, търсещи автентични, неоткрити музикални таланти.</a:t>
            </a:r>
          </a:p>
          <a:p>
            <a:r>
              <a:rPr lang="bg-BG" noProof="0" dirty="0">
                <a:solidFill>
                  <a:schemeClr val="bg1"/>
                </a:solidFill>
              </a:rPr>
              <a:t>Приложението предоставя цялостна дигитална екосистема, предназначена да подкрепя алтернативната музикална култура чрез интелигентни технологии и изграждане на автентична общност.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6A1409-4970-40FF-127F-2EB16D772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3616" y="3536571"/>
            <a:ext cx="5075098" cy="2813338"/>
          </a:xfrm>
          <a:prstGeom prst="rect">
            <a:avLst/>
          </a:prstGeom>
        </p:spPr>
      </p:pic>
      <p:pic>
        <p:nvPicPr>
          <p:cNvPr id="13" name="Picture 12" descr="A colorful neon line in a circle&#10;&#10;AI-generated content may be incorrect.">
            <a:extLst>
              <a:ext uri="{FF2B5EF4-FFF2-40B4-BE49-F238E27FC236}">
                <a16:creationId xmlns:a16="http://schemas.microsoft.com/office/drawing/2014/main" id="{3161F56D-6438-E4C6-2F66-A22FC7DD35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072" y="3702784"/>
            <a:ext cx="2565643" cy="256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951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127DA8-01EC-8920-C4B3-BC11425A2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354DF689-46C8-9132-675D-65050EDA5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noProof="0" dirty="0"/>
          </a:p>
        </p:txBody>
      </p:sp>
      <p:pic>
        <p:nvPicPr>
          <p:cNvPr id="2" name="Picture 1" descr="A blue cubes pattern&#10;&#10;AI-generated content may be incorrect.">
            <a:extLst>
              <a:ext uri="{FF2B5EF4-FFF2-40B4-BE49-F238E27FC236}">
                <a16:creationId xmlns:a16="http://schemas.microsoft.com/office/drawing/2014/main" id="{E9D0E50F-4C2C-958C-C54B-AB323A47B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r="25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9522355-C0C4-66B5-6621-FE75669B2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noProof="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40B5589-BCF4-9FC3-FB7C-95C542E67259}"/>
              </a:ext>
            </a:extLst>
          </p:cNvPr>
          <p:cNvSpPr txBox="1">
            <a:spLocks/>
          </p:cNvSpPr>
          <p:nvPr/>
        </p:nvSpPr>
        <p:spPr>
          <a:xfrm>
            <a:off x="517870" y="657369"/>
            <a:ext cx="11155680" cy="7315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4000" noProof="0" dirty="0">
                <a:solidFill>
                  <a:schemeClr val="bg1"/>
                </a:solidFill>
              </a:rPr>
              <a:t>Цел и аудитория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78D5158-0323-4AD1-8C63-2DE6B589C840}"/>
              </a:ext>
            </a:extLst>
          </p:cNvPr>
          <p:cNvSpPr txBox="1">
            <a:spLocks/>
          </p:cNvSpPr>
          <p:nvPr/>
        </p:nvSpPr>
        <p:spPr>
          <a:xfrm>
            <a:off x="517870" y="1388888"/>
            <a:ext cx="5294455" cy="4961022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2400" noProof="0" dirty="0">
                <a:solidFill>
                  <a:schemeClr val="bg1"/>
                </a:solidFill>
              </a:rPr>
              <a:t>Съществуващите музикални платформи имат вградени ограничения, които възпрепятстват развитието на нови и независими артисти. Алгоритмите за препоръки са настроени да максимизират ангажираността, което води до еднообразие в предлаганото съдържание и оставя експерименталната музика и новаторските творци в периферията.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bg-BG" sz="2400" noProof="0" dirty="0" err="1">
                <a:solidFill>
                  <a:schemeClr val="bg1"/>
                </a:solidFill>
              </a:rPr>
              <a:t>TuneSpace</a:t>
            </a:r>
            <a:r>
              <a:rPr lang="bg-BG" sz="2400" noProof="0" dirty="0">
                <a:solidFill>
                  <a:schemeClr val="bg1"/>
                </a:solidFill>
              </a:rPr>
              <a:t> има двойна мисия:</a:t>
            </a:r>
          </a:p>
          <a:p>
            <a:r>
              <a:rPr lang="bg-BG" sz="2400" noProof="0" dirty="0">
                <a:solidFill>
                  <a:schemeClr val="bg1"/>
                </a:solidFill>
              </a:rPr>
              <a:t>За музикалните изпълнители: Да предостави мощни инструменти за промотиране, управление на кариерата и директна връзка с фенове</a:t>
            </a:r>
          </a:p>
          <a:p>
            <a:r>
              <a:rPr lang="bg-BG" sz="2400" noProof="0" dirty="0">
                <a:solidFill>
                  <a:schemeClr val="bg1"/>
                </a:solidFill>
              </a:rPr>
              <a:t>За слушателите: Да създаде персонализирано преживяване за откриване на уникална, автентична и нова </a:t>
            </a:r>
            <a:r>
              <a:rPr lang="bg-BG" sz="2400" noProof="0" dirty="0" err="1">
                <a:solidFill>
                  <a:schemeClr val="bg1"/>
                </a:solidFill>
              </a:rPr>
              <a:t>underground</a:t>
            </a:r>
            <a:r>
              <a:rPr lang="bg-BG" sz="2400" noProof="0" dirty="0">
                <a:solidFill>
                  <a:schemeClr val="bg1"/>
                </a:solidFill>
              </a:rPr>
              <a:t> музика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57851D-9685-E7BB-C8CB-14630583B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7155" y="412404"/>
            <a:ext cx="6274940" cy="30165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C74D78-1345-66C9-FA17-5F0C150B7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7155" y="3578279"/>
            <a:ext cx="6274940" cy="296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183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noProof="0" dirty="0"/>
          </a:p>
        </p:txBody>
      </p:sp>
      <p:pic>
        <p:nvPicPr>
          <p:cNvPr id="2" name="Picture 1" descr="A blue cubes pattern&#10;&#10;AI-generated content may be incorrect.">
            <a:extLst>
              <a:ext uri="{FF2B5EF4-FFF2-40B4-BE49-F238E27FC236}">
                <a16:creationId xmlns:a16="http://schemas.microsoft.com/office/drawing/2014/main" id="{F9118946-BD7B-AD65-FE7B-8CC19AB9A7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5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0631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noProof="0" dirty="0"/>
          </a:p>
        </p:txBody>
      </p:sp>
      <p:pic>
        <p:nvPicPr>
          <p:cNvPr id="4" name="Picture 3" descr="A person playing a guitar&#10;&#10;AI-generated content may be incorrect.">
            <a:extLst>
              <a:ext uri="{FF2B5EF4-FFF2-40B4-BE49-F238E27FC236}">
                <a16:creationId xmlns:a16="http://schemas.microsoft.com/office/drawing/2014/main" id="{6A3B5FFF-6902-3BEF-6A28-073F5556B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625" y="202204"/>
            <a:ext cx="7197097" cy="57962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F83F34-C5CA-150A-99C7-7CD87F785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09" y="3003306"/>
            <a:ext cx="4126386" cy="2995131"/>
          </a:xfrm>
          <a:prstGeom prst="rect">
            <a:avLst/>
          </a:prstGeom>
        </p:spPr>
      </p:pic>
      <p:pic>
        <p:nvPicPr>
          <p:cNvPr id="13" name="Picture 12" descr="A green text on a black background&#10;&#10;AI-generated content may be incorrect.">
            <a:extLst>
              <a:ext uri="{FF2B5EF4-FFF2-40B4-BE49-F238E27FC236}">
                <a16:creationId xmlns:a16="http://schemas.microsoft.com/office/drawing/2014/main" id="{777DB636-4F92-6394-7D50-7287E704BF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70" y="508090"/>
            <a:ext cx="3582887" cy="107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1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noProof="0" dirty="0"/>
          </a:p>
        </p:txBody>
      </p:sp>
      <p:pic>
        <p:nvPicPr>
          <p:cNvPr id="2" name="Picture 1" descr="A blue cubes pattern&#10;&#10;AI-generated content may be incorrect.">
            <a:extLst>
              <a:ext uri="{FF2B5EF4-FFF2-40B4-BE49-F238E27FC236}">
                <a16:creationId xmlns:a16="http://schemas.microsoft.com/office/drawing/2014/main" id="{D5C28A93-27C0-C237-D7A1-277C8D2266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5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0631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093DA1-77A7-A878-7C34-B066B8E62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48" y="86243"/>
            <a:ext cx="10951675" cy="602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31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A678B2-BD05-D74B-6C95-8148D1C78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4D7A232-7BC4-9254-6450-E77CB97B5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noProof="0" dirty="0"/>
          </a:p>
        </p:txBody>
      </p:sp>
      <p:pic>
        <p:nvPicPr>
          <p:cNvPr id="2" name="Picture 1" descr="A blue cubes pattern&#10;&#10;AI-generated content may be incorrect.">
            <a:extLst>
              <a:ext uri="{FF2B5EF4-FFF2-40B4-BE49-F238E27FC236}">
                <a16:creationId xmlns:a16="http://schemas.microsoft.com/office/drawing/2014/main" id="{CCEAC8A1-EBBD-8A9A-AB11-F92057D58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r="25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4121D0-66EA-33D3-C68F-B816B04D7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noProof="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51A1CC4-8638-CE71-F887-8535E995F834}"/>
              </a:ext>
            </a:extLst>
          </p:cNvPr>
          <p:cNvSpPr txBox="1">
            <a:spLocks/>
          </p:cNvSpPr>
          <p:nvPr/>
        </p:nvSpPr>
        <p:spPr>
          <a:xfrm>
            <a:off x="518160" y="767413"/>
            <a:ext cx="11155680" cy="796071"/>
          </a:xfrm>
          <a:prstGeom prst="rect">
            <a:avLst/>
          </a:prstGeom>
        </p:spPr>
        <p:txBody>
          <a:bodyPr>
            <a:normAutofit fontScale="3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10700" noProof="0" dirty="0">
                <a:solidFill>
                  <a:schemeClr val="bg1"/>
                </a:solidFill>
              </a:rPr>
              <a:t>Реализация на </a:t>
            </a:r>
            <a:r>
              <a:rPr lang="bg-BG" sz="10700" dirty="0">
                <a:solidFill>
                  <a:schemeClr val="bg1"/>
                </a:solidFill>
              </a:rPr>
              <a:t>п</a:t>
            </a:r>
            <a:r>
              <a:rPr lang="bg-BG" sz="10700" noProof="0" dirty="0" err="1">
                <a:solidFill>
                  <a:schemeClr val="bg1"/>
                </a:solidFill>
              </a:rPr>
              <a:t>роекта</a:t>
            </a:r>
            <a:br>
              <a:rPr lang="bg-BG" noProof="0" dirty="0">
                <a:solidFill>
                  <a:schemeClr val="bg1"/>
                </a:solidFill>
              </a:rPr>
            </a:br>
            <a:endParaRPr lang="bg-BG" noProof="0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FCB736-7527-F5C1-7FFD-EE40C43B3A89}"/>
              </a:ext>
            </a:extLst>
          </p:cNvPr>
          <p:cNvSpPr txBox="1">
            <a:spLocks/>
          </p:cNvSpPr>
          <p:nvPr/>
        </p:nvSpPr>
        <p:spPr>
          <a:xfrm>
            <a:off x="518160" y="1424771"/>
            <a:ext cx="11155680" cy="506656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sz="3000" b="1" noProof="0" dirty="0">
                <a:solidFill>
                  <a:schemeClr val="bg1"/>
                </a:solidFill>
              </a:rPr>
              <a:t>Техническа Архитектура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bg-BG" sz="2000" b="1" noProof="0" dirty="0" err="1">
                <a:solidFill>
                  <a:schemeClr val="bg1"/>
                </a:solidFill>
              </a:rPr>
              <a:t>Backend</a:t>
            </a:r>
            <a:r>
              <a:rPr lang="bg-BG" sz="2000" b="1" noProof="0" dirty="0">
                <a:solidFill>
                  <a:schemeClr val="bg1"/>
                </a:solidFill>
              </a:rPr>
              <a:t> (.NET 9)</a:t>
            </a:r>
            <a:endParaRPr lang="bg-BG" sz="2000" noProof="0" dirty="0">
              <a:solidFill>
                <a:schemeClr val="bg1"/>
              </a:solidFill>
            </a:endParaRPr>
          </a:p>
          <a:p>
            <a:r>
              <a:rPr lang="bg-BG" sz="2000" b="1" noProof="0" dirty="0">
                <a:solidFill>
                  <a:schemeClr val="bg1"/>
                </a:solidFill>
              </a:rPr>
              <a:t>Чиста архитектура</a:t>
            </a:r>
            <a:r>
              <a:rPr lang="bg-BG" sz="2000" noProof="0" dirty="0">
                <a:solidFill>
                  <a:schemeClr val="bg1"/>
                </a:solidFill>
              </a:rPr>
              <a:t>: Разделена на </a:t>
            </a:r>
            <a:r>
              <a:rPr lang="bg-BG" sz="2000" noProof="0" dirty="0" err="1">
                <a:solidFill>
                  <a:schemeClr val="bg1"/>
                </a:solidFill>
              </a:rPr>
              <a:t>Core</a:t>
            </a:r>
            <a:r>
              <a:rPr lang="bg-BG" sz="2000" noProof="0" dirty="0">
                <a:solidFill>
                  <a:schemeClr val="bg1"/>
                </a:solidFill>
              </a:rPr>
              <a:t>, </a:t>
            </a:r>
            <a:r>
              <a:rPr lang="bg-BG" sz="2000" noProof="0" dirty="0" err="1">
                <a:solidFill>
                  <a:schemeClr val="bg1"/>
                </a:solidFill>
              </a:rPr>
              <a:t>Application</a:t>
            </a:r>
            <a:r>
              <a:rPr lang="bg-BG" sz="2000" noProof="0" dirty="0">
                <a:solidFill>
                  <a:schemeClr val="bg1"/>
                </a:solidFill>
              </a:rPr>
              <a:t>, </a:t>
            </a:r>
            <a:r>
              <a:rPr lang="bg-BG" sz="2000" noProof="0" dirty="0" err="1">
                <a:solidFill>
                  <a:schemeClr val="bg1"/>
                </a:solidFill>
              </a:rPr>
              <a:t>Infrastructure</a:t>
            </a:r>
            <a:r>
              <a:rPr lang="bg-BG" sz="2000" noProof="0" dirty="0">
                <a:solidFill>
                  <a:schemeClr val="bg1"/>
                </a:solidFill>
              </a:rPr>
              <a:t> и API слоеве</a:t>
            </a:r>
          </a:p>
          <a:p>
            <a:r>
              <a:rPr lang="bg-BG" sz="2000" b="1" noProof="0" dirty="0">
                <a:solidFill>
                  <a:schemeClr val="bg1"/>
                </a:solidFill>
              </a:rPr>
              <a:t>База данни</a:t>
            </a:r>
            <a:r>
              <a:rPr lang="bg-BG" sz="2000" noProof="0" dirty="0">
                <a:solidFill>
                  <a:schemeClr val="bg1"/>
                </a:solidFill>
              </a:rPr>
              <a:t>: </a:t>
            </a:r>
            <a:r>
              <a:rPr lang="bg-BG" sz="2000" noProof="0" dirty="0" err="1">
                <a:solidFill>
                  <a:schemeClr val="bg1"/>
                </a:solidFill>
              </a:rPr>
              <a:t>PostgreSQL</a:t>
            </a:r>
            <a:r>
              <a:rPr lang="bg-BG" sz="2000" noProof="0" dirty="0">
                <a:solidFill>
                  <a:schemeClr val="bg1"/>
                </a:solidFill>
              </a:rPr>
              <a:t> с </a:t>
            </a:r>
            <a:r>
              <a:rPr lang="bg-BG" sz="2000" noProof="0" dirty="0" err="1">
                <a:solidFill>
                  <a:schemeClr val="bg1"/>
                </a:solidFill>
              </a:rPr>
              <a:t>Entity</a:t>
            </a:r>
            <a:r>
              <a:rPr lang="bg-BG" sz="2000" noProof="0" dirty="0">
                <a:solidFill>
                  <a:schemeClr val="bg1"/>
                </a:solidFill>
              </a:rPr>
              <a:t> Framework </a:t>
            </a:r>
            <a:r>
              <a:rPr lang="bg-BG" sz="2000" noProof="0" dirty="0" err="1">
                <a:solidFill>
                  <a:schemeClr val="bg1"/>
                </a:solidFill>
              </a:rPr>
              <a:t>Core</a:t>
            </a:r>
            <a:r>
              <a:rPr lang="bg-BG" sz="2000" noProof="0" dirty="0">
                <a:solidFill>
                  <a:schemeClr val="bg1"/>
                </a:solidFill>
              </a:rPr>
              <a:t> </a:t>
            </a:r>
          </a:p>
          <a:p>
            <a:r>
              <a:rPr lang="bg-BG" sz="2000" b="1" noProof="0" dirty="0" err="1">
                <a:solidFill>
                  <a:schemeClr val="bg1"/>
                </a:solidFill>
              </a:rPr>
              <a:t>Real-time</a:t>
            </a:r>
            <a:r>
              <a:rPr lang="bg-BG" sz="2000" b="1" noProof="0" dirty="0">
                <a:solidFill>
                  <a:schemeClr val="bg1"/>
                </a:solidFill>
              </a:rPr>
              <a:t> комуникация</a:t>
            </a:r>
            <a:r>
              <a:rPr lang="bg-BG" sz="2000" noProof="0" dirty="0">
                <a:solidFill>
                  <a:schemeClr val="bg1"/>
                </a:solidFill>
              </a:rPr>
              <a:t>: </a:t>
            </a:r>
            <a:r>
              <a:rPr lang="bg-BG" sz="2000" noProof="0" dirty="0" err="1">
                <a:solidFill>
                  <a:schemeClr val="bg1"/>
                </a:solidFill>
              </a:rPr>
              <a:t>SignalR</a:t>
            </a:r>
            <a:r>
              <a:rPr lang="bg-BG" sz="2000" noProof="0" dirty="0">
                <a:solidFill>
                  <a:schemeClr val="bg1"/>
                </a:solidFill>
              </a:rPr>
              <a:t> за съобщения и уведомления в реално време</a:t>
            </a:r>
          </a:p>
          <a:p>
            <a:r>
              <a:rPr lang="bg-BG" sz="2000" b="1" noProof="0" dirty="0">
                <a:solidFill>
                  <a:schemeClr val="bg1"/>
                </a:solidFill>
              </a:rPr>
              <a:t>Сигурност и автентикация</a:t>
            </a:r>
            <a:r>
              <a:rPr lang="bg-BG" sz="2000" noProof="0" dirty="0">
                <a:solidFill>
                  <a:schemeClr val="bg1"/>
                </a:solidFill>
              </a:rPr>
              <a:t>: JWT </a:t>
            </a:r>
            <a:r>
              <a:rPr lang="bg-BG" sz="2000" noProof="0" dirty="0" err="1">
                <a:solidFill>
                  <a:schemeClr val="bg1"/>
                </a:solidFill>
              </a:rPr>
              <a:t>authentication</a:t>
            </a:r>
            <a:r>
              <a:rPr lang="bg-BG" sz="2000" noProof="0" dirty="0">
                <a:solidFill>
                  <a:schemeClr val="bg1"/>
                </a:solidFill>
              </a:rPr>
              <a:t> с ASP.NET </a:t>
            </a:r>
            <a:r>
              <a:rPr lang="bg-BG" sz="2000" noProof="0" dirty="0" err="1">
                <a:solidFill>
                  <a:schemeClr val="bg1"/>
                </a:solidFill>
              </a:rPr>
              <a:t>Core</a:t>
            </a:r>
            <a:r>
              <a:rPr lang="bg-BG" sz="2000" noProof="0" dirty="0">
                <a:solidFill>
                  <a:schemeClr val="bg1"/>
                </a:solidFill>
              </a:rPr>
              <a:t> </a:t>
            </a:r>
            <a:r>
              <a:rPr lang="bg-BG" sz="2000" noProof="0" dirty="0" err="1">
                <a:solidFill>
                  <a:schemeClr val="bg1"/>
                </a:solidFill>
              </a:rPr>
              <a:t>Identity</a:t>
            </a:r>
            <a:endParaRPr lang="bg-BG" sz="2000" noProof="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bg-BG" sz="2000" b="1" noProof="0" dirty="0" err="1">
                <a:solidFill>
                  <a:schemeClr val="bg1"/>
                </a:solidFill>
              </a:rPr>
              <a:t>Frontend</a:t>
            </a:r>
            <a:r>
              <a:rPr lang="bg-BG" sz="2000" b="1" noProof="0" dirty="0">
                <a:solidFill>
                  <a:schemeClr val="bg1"/>
                </a:solidFill>
              </a:rPr>
              <a:t> (Next.js 15)</a:t>
            </a:r>
            <a:endParaRPr lang="bg-BG" sz="2000" noProof="0" dirty="0">
              <a:solidFill>
                <a:schemeClr val="bg1"/>
              </a:solidFill>
            </a:endParaRPr>
          </a:p>
          <a:p>
            <a:r>
              <a:rPr lang="bg-BG" sz="2000" b="1" noProof="0" dirty="0">
                <a:solidFill>
                  <a:schemeClr val="bg1"/>
                </a:solidFill>
              </a:rPr>
              <a:t>Модерен UI/UX</a:t>
            </a:r>
            <a:r>
              <a:rPr lang="bg-BG" sz="2000" noProof="0" dirty="0">
                <a:solidFill>
                  <a:schemeClr val="bg1"/>
                </a:solidFill>
              </a:rPr>
              <a:t>: </a:t>
            </a:r>
            <a:r>
              <a:rPr lang="bg-BG" sz="2000" noProof="0" dirty="0" err="1">
                <a:solidFill>
                  <a:schemeClr val="bg1"/>
                </a:solidFill>
              </a:rPr>
              <a:t>React</a:t>
            </a:r>
            <a:r>
              <a:rPr lang="bg-BG" sz="2000" noProof="0" dirty="0">
                <a:solidFill>
                  <a:schemeClr val="bg1"/>
                </a:solidFill>
              </a:rPr>
              <a:t> 19 с </a:t>
            </a:r>
            <a:r>
              <a:rPr lang="bg-BG" sz="2000" noProof="0" dirty="0" err="1">
                <a:solidFill>
                  <a:schemeClr val="bg1"/>
                </a:solidFill>
              </a:rPr>
              <a:t>TypeScript</a:t>
            </a:r>
            <a:r>
              <a:rPr lang="bg-BG" sz="2000" noProof="0" dirty="0">
                <a:solidFill>
                  <a:schemeClr val="bg1"/>
                </a:solidFill>
              </a:rPr>
              <a:t> </a:t>
            </a:r>
            <a:r>
              <a:rPr lang="bg-BG" sz="2000" dirty="0">
                <a:solidFill>
                  <a:schemeClr val="bg1"/>
                </a:solidFill>
              </a:rPr>
              <a:t>и </a:t>
            </a:r>
            <a:r>
              <a:rPr lang="bg-BG" sz="2000" dirty="0" err="1">
                <a:solidFill>
                  <a:schemeClr val="bg1"/>
                </a:solidFill>
              </a:rPr>
              <a:t>Tailwind</a:t>
            </a:r>
            <a:r>
              <a:rPr lang="bg-BG" sz="2000" dirty="0">
                <a:solidFill>
                  <a:schemeClr val="bg1"/>
                </a:solidFill>
              </a:rPr>
              <a:t> CSS със </a:t>
            </a:r>
            <a:r>
              <a:rPr lang="bg-BG" sz="2000" dirty="0" err="1">
                <a:solidFill>
                  <a:schemeClr val="bg1"/>
                </a:solidFill>
              </a:rPr>
              <a:t>shadcn</a:t>
            </a:r>
            <a:r>
              <a:rPr lang="bg-BG" sz="2000" dirty="0">
                <a:solidFill>
                  <a:schemeClr val="bg1"/>
                </a:solidFill>
              </a:rPr>
              <a:t>/</a:t>
            </a:r>
            <a:r>
              <a:rPr lang="bg-BG" sz="2000" dirty="0" err="1">
                <a:solidFill>
                  <a:schemeClr val="bg1"/>
                </a:solidFill>
              </a:rPr>
              <a:t>ui</a:t>
            </a:r>
            <a:r>
              <a:rPr lang="bg-BG" sz="2000" dirty="0">
                <a:solidFill>
                  <a:schemeClr val="bg1"/>
                </a:solidFill>
              </a:rPr>
              <a:t> компоненти</a:t>
            </a:r>
            <a:endParaRPr lang="bg-BG" sz="2000" noProof="0" dirty="0">
              <a:solidFill>
                <a:schemeClr val="bg1"/>
              </a:solidFill>
            </a:endParaRPr>
          </a:p>
          <a:p>
            <a:r>
              <a:rPr lang="bg-BG" sz="2000" b="1" noProof="0" dirty="0">
                <a:solidFill>
                  <a:schemeClr val="bg1"/>
                </a:solidFill>
              </a:rPr>
              <a:t>Продуктивност</a:t>
            </a:r>
            <a:r>
              <a:rPr lang="bg-BG" sz="2000" noProof="0" dirty="0">
                <a:solidFill>
                  <a:schemeClr val="bg1"/>
                </a:solidFill>
              </a:rPr>
              <a:t>: </a:t>
            </a:r>
            <a:r>
              <a:rPr lang="bg-BG" sz="2000" noProof="0" dirty="0" err="1">
                <a:solidFill>
                  <a:schemeClr val="bg1"/>
                </a:solidFill>
              </a:rPr>
              <a:t>TanStack</a:t>
            </a:r>
            <a:r>
              <a:rPr lang="bg-BG" sz="2000" noProof="0" dirty="0">
                <a:solidFill>
                  <a:schemeClr val="bg1"/>
                </a:solidFill>
              </a:rPr>
              <a:t> </a:t>
            </a:r>
            <a:r>
              <a:rPr lang="bg-BG" sz="2000" noProof="0" dirty="0" err="1">
                <a:solidFill>
                  <a:schemeClr val="bg1"/>
                </a:solidFill>
              </a:rPr>
              <a:t>Query</a:t>
            </a:r>
            <a:r>
              <a:rPr lang="bg-BG" sz="2000" noProof="0" dirty="0">
                <a:solidFill>
                  <a:schemeClr val="bg1"/>
                </a:solidFill>
              </a:rPr>
              <a:t> за оптимизирано кеширане и извличане на данни</a:t>
            </a:r>
          </a:p>
          <a:p>
            <a:pPr marL="0" indent="0">
              <a:buNone/>
            </a:pPr>
            <a:r>
              <a:rPr lang="bg-BG" sz="2000" b="1" noProof="0" dirty="0">
                <a:solidFill>
                  <a:schemeClr val="bg1"/>
                </a:solidFill>
              </a:rPr>
              <a:t>Среди за разработка</a:t>
            </a:r>
          </a:p>
          <a:p>
            <a:r>
              <a:rPr lang="en-US" sz="2000" b="1" noProof="0" dirty="0">
                <a:solidFill>
                  <a:schemeClr val="bg1"/>
                </a:solidFill>
              </a:rPr>
              <a:t>Visual Studio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Visual Studio Code</a:t>
            </a:r>
          </a:p>
          <a:p>
            <a:r>
              <a:rPr lang="en-US" sz="2000" b="1" noProof="0" dirty="0" err="1">
                <a:solidFill>
                  <a:schemeClr val="bg1"/>
                </a:solidFill>
              </a:rPr>
              <a:t>pgAdmin</a:t>
            </a:r>
            <a:endParaRPr lang="bg-BG" sz="2000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486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1466E4-E345-A300-19D2-88A8BC25C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4C5730E-83BF-57E2-72FE-53B957AF3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noProof="0" dirty="0"/>
          </a:p>
        </p:txBody>
      </p:sp>
      <p:pic>
        <p:nvPicPr>
          <p:cNvPr id="2" name="Picture 1" descr="A blue cubes pattern&#10;&#10;AI-generated content may be incorrect.">
            <a:extLst>
              <a:ext uri="{FF2B5EF4-FFF2-40B4-BE49-F238E27FC236}">
                <a16:creationId xmlns:a16="http://schemas.microsoft.com/office/drawing/2014/main" id="{D41F3E04-C40F-28AF-0062-860A911F4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r="25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4CA538-7AC7-0268-ECC2-C9FCC2DAF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noProof="0" dirty="0"/>
          </a:p>
        </p:txBody>
      </p:sp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2032F425-B130-66C2-3459-96C7ABC66E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15" y="738850"/>
            <a:ext cx="9949941" cy="574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6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B52D1F-7D1C-BCCB-85D5-4958ED686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E7436D6-B0D0-0A4E-0638-4BE78D686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noProof="0" dirty="0"/>
          </a:p>
        </p:txBody>
      </p:sp>
      <p:pic>
        <p:nvPicPr>
          <p:cNvPr id="2" name="Picture 1" descr="A blue cubes pattern&#10;&#10;AI-generated content may be incorrect.">
            <a:extLst>
              <a:ext uri="{FF2B5EF4-FFF2-40B4-BE49-F238E27FC236}">
                <a16:creationId xmlns:a16="http://schemas.microsoft.com/office/drawing/2014/main" id="{E4854860-2261-E9EA-4404-EEDFC6735BC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r="25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BC56BE-C533-3DB5-3FBE-10298F99F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noProof="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C5C290-646A-B43D-4314-CAD7510DF161}"/>
              </a:ext>
            </a:extLst>
          </p:cNvPr>
          <p:cNvSpPr txBox="1">
            <a:spLocks/>
          </p:cNvSpPr>
          <p:nvPr/>
        </p:nvSpPr>
        <p:spPr>
          <a:xfrm>
            <a:off x="518160" y="767413"/>
            <a:ext cx="11155680" cy="796071"/>
          </a:xfrm>
          <a:prstGeom prst="rect">
            <a:avLst/>
          </a:prstGeom>
        </p:spPr>
        <p:txBody>
          <a:bodyPr>
            <a:normAutofit fontScale="3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10700" noProof="0" dirty="0">
                <a:solidFill>
                  <a:schemeClr val="bg1"/>
                </a:solidFill>
              </a:rPr>
              <a:t>Ключови Функционалности</a:t>
            </a:r>
            <a:br>
              <a:rPr lang="bg-BG" noProof="0" dirty="0">
                <a:solidFill>
                  <a:schemeClr val="bg1"/>
                </a:solidFill>
              </a:rPr>
            </a:br>
            <a:endParaRPr lang="bg-BG" noProof="0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D16BA8-2A5F-CD2B-245A-974E3068DDC4}"/>
              </a:ext>
            </a:extLst>
          </p:cNvPr>
          <p:cNvSpPr txBox="1">
            <a:spLocks/>
          </p:cNvSpPr>
          <p:nvPr/>
        </p:nvSpPr>
        <p:spPr>
          <a:xfrm>
            <a:off x="518160" y="1444159"/>
            <a:ext cx="11155680" cy="471848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bg-BG" noProof="0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7A1EDAF-EAA1-D350-0A42-A32C2ABC3710}"/>
              </a:ext>
            </a:extLst>
          </p:cNvPr>
          <p:cNvSpPr txBox="1">
            <a:spLocks/>
          </p:cNvSpPr>
          <p:nvPr/>
        </p:nvSpPr>
        <p:spPr>
          <a:xfrm>
            <a:off x="517870" y="1388888"/>
            <a:ext cx="11423651" cy="44735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2400" b="1" noProof="0" dirty="0" err="1">
                <a:solidFill>
                  <a:schemeClr val="bg1"/>
                </a:solidFill>
              </a:rPr>
              <a:t>Spotify</a:t>
            </a:r>
            <a:r>
              <a:rPr lang="bg-BG" sz="2400" b="1" noProof="0" dirty="0">
                <a:solidFill>
                  <a:schemeClr val="bg1"/>
                </a:solidFill>
              </a:rPr>
              <a:t> интеграция </a:t>
            </a:r>
            <a:r>
              <a:rPr lang="bg-BG" sz="2400" noProof="0" dirty="0">
                <a:solidFill>
                  <a:schemeClr val="bg1"/>
                </a:solidFill>
              </a:rPr>
              <a:t>– </a:t>
            </a:r>
            <a:r>
              <a:rPr lang="bg-BG" sz="2400" noProof="0" dirty="0" err="1">
                <a:solidFill>
                  <a:schemeClr val="bg1"/>
                </a:solidFill>
              </a:rPr>
              <a:t>OAuth</a:t>
            </a:r>
            <a:r>
              <a:rPr lang="bg-BG" sz="2400" noProof="0" dirty="0">
                <a:solidFill>
                  <a:schemeClr val="bg1"/>
                </a:solidFill>
              </a:rPr>
              <a:t> автентикация и свързване на профил</a:t>
            </a:r>
            <a:endParaRPr lang="bg-BG" sz="2400" b="1" noProof="0" dirty="0">
              <a:solidFill>
                <a:schemeClr val="bg1"/>
              </a:solidFill>
            </a:endParaRPr>
          </a:p>
          <a:p>
            <a:r>
              <a:rPr lang="bg-BG" sz="2400" b="1" noProof="0" dirty="0">
                <a:solidFill>
                  <a:schemeClr val="bg1"/>
                </a:solidFill>
              </a:rPr>
              <a:t>Система за музикални препоръки </a:t>
            </a:r>
            <a:r>
              <a:rPr lang="bg-BG" sz="2400" noProof="0" dirty="0">
                <a:solidFill>
                  <a:schemeClr val="bg1"/>
                </a:solidFill>
              </a:rPr>
              <a:t>– персонализирани препоръки базирани на жанровете на слушаните изпълнители/песни в </a:t>
            </a:r>
            <a:r>
              <a:rPr lang="bg-BG" sz="2400" noProof="0" dirty="0" err="1">
                <a:solidFill>
                  <a:schemeClr val="bg1"/>
                </a:solidFill>
              </a:rPr>
              <a:t>Spotify</a:t>
            </a:r>
            <a:r>
              <a:rPr lang="bg-BG" sz="2400" noProof="0" dirty="0">
                <a:solidFill>
                  <a:schemeClr val="bg1"/>
                </a:solidFill>
              </a:rPr>
              <a:t> или ръчно въведени такива.</a:t>
            </a:r>
          </a:p>
          <a:p>
            <a:r>
              <a:rPr lang="bg-BG" sz="2400" b="1" noProof="0" dirty="0">
                <a:solidFill>
                  <a:schemeClr val="bg1"/>
                </a:solidFill>
              </a:rPr>
              <a:t>Управление на музикални профили </a:t>
            </a:r>
            <a:r>
              <a:rPr lang="bg-BG" sz="2400" noProof="0" dirty="0">
                <a:solidFill>
                  <a:schemeClr val="bg1"/>
                </a:solidFill>
              </a:rPr>
              <a:t>– регистрация на групи/музикални изпълнители, управление на членове, въвеждане на информация за групата/изпълнителя</a:t>
            </a:r>
            <a:r>
              <a:rPr lang="en-US" sz="2400" noProof="0" dirty="0">
                <a:solidFill>
                  <a:schemeClr val="bg1"/>
                </a:solidFill>
              </a:rPr>
              <a:t> </a:t>
            </a:r>
            <a:r>
              <a:rPr lang="bg-BG" sz="2400" noProof="0" dirty="0">
                <a:solidFill>
                  <a:schemeClr val="bg1"/>
                </a:solidFill>
              </a:rPr>
              <a:t>и добавяне на събития и стоки.</a:t>
            </a:r>
          </a:p>
          <a:p>
            <a:r>
              <a:rPr lang="bg-BG" sz="2400" b="1" noProof="0" dirty="0">
                <a:solidFill>
                  <a:schemeClr val="bg1"/>
                </a:solidFill>
              </a:rPr>
              <a:t>Социални и комуникационни функционалности </a:t>
            </a:r>
            <a:r>
              <a:rPr lang="bg-BG" sz="2400" noProof="0" dirty="0">
                <a:solidFill>
                  <a:schemeClr val="bg1"/>
                </a:solidFill>
              </a:rPr>
              <a:t>– система за следване на групи и потребители, форум система, чатове в реално време с потребители и групи, търсене и разглеждане на потребителски профили и регистрирани изпълнители. </a:t>
            </a:r>
          </a:p>
        </p:txBody>
      </p:sp>
    </p:spTree>
    <p:extLst>
      <p:ext uri="{BB962C8B-B14F-4D97-AF65-F5344CB8AC3E}">
        <p14:creationId xmlns:p14="http://schemas.microsoft.com/office/powerpoint/2010/main" val="3792450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3DDCDC-3AB6-2FC5-0DE7-8E5DD9A0E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DACFCED-E6EB-2DFC-2837-E474F3E0D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noProof="0" dirty="0"/>
          </a:p>
        </p:txBody>
      </p:sp>
      <p:pic>
        <p:nvPicPr>
          <p:cNvPr id="2" name="Picture 1" descr="A blue cubes pattern&#10;&#10;AI-generated content may be incorrect.">
            <a:extLst>
              <a:ext uri="{FF2B5EF4-FFF2-40B4-BE49-F238E27FC236}">
                <a16:creationId xmlns:a16="http://schemas.microsoft.com/office/drawing/2014/main" id="{2DDD642E-2CD7-52F2-287B-285B46536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r="25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9F6613A-EBCF-0B65-D38C-D1AC88572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2043F2D-CCD4-A197-AB18-4001E72FD111}"/>
              </a:ext>
            </a:extLst>
          </p:cNvPr>
          <p:cNvSpPr txBox="1">
            <a:spLocks/>
          </p:cNvSpPr>
          <p:nvPr/>
        </p:nvSpPr>
        <p:spPr>
          <a:xfrm>
            <a:off x="518160" y="1444159"/>
            <a:ext cx="11155680" cy="471848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bg-BG" noProof="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C597D0-DFD2-3AB2-4DD9-7852A8DBD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049" y="816161"/>
            <a:ext cx="9556874" cy="588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27916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744</Words>
  <Application>Microsoft Office PowerPoint</Application>
  <PresentationFormat>Widescreen</PresentationFormat>
  <Paragraphs>79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Arial</vt:lpstr>
      <vt:lpstr>Bierstadt</vt:lpstr>
      <vt:lpstr>GestaltVTI</vt:lpstr>
      <vt:lpstr>Платформа за популяризиране на независими музикални изпълнители и изграждане на общност около алтернативната музикална сцена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Благодаря за вниманието!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Mihail Shterev</dc:creator>
  <cp:lastModifiedBy>Mihail Shterev</cp:lastModifiedBy>
  <cp:revision>204</cp:revision>
  <dcterms:created xsi:type="dcterms:W3CDTF">2025-06-29T08:15:49Z</dcterms:created>
  <dcterms:modified xsi:type="dcterms:W3CDTF">2025-07-03T17:38:49Z</dcterms:modified>
</cp:coreProperties>
</file>